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7" r:id="rId3"/>
    <p:sldId id="258" r:id="rId4"/>
    <p:sldId id="271" r:id="rId5"/>
    <p:sldId id="272" r:id="rId6"/>
    <p:sldId id="274" r:id="rId7"/>
    <p:sldId id="275" r:id="rId8"/>
    <p:sldId id="276" r:id="rId9"/>
    <p:sldId id="277" r:id="rId10"/>
    <p:sldId id="278" r:id="rId11"/>
    <p:sldId id="281" r:id="rId12"/>
    <p:sldId id="28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0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A3DE5-E3C5-4563-A209-641BD7597536}" type="datetimeFigureOut">
              <a:rPr lang="en-US" smtClean="0"/>
              <a:t>4/1/2020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510EE-F910-4D5A-80E9-AF60BB03BD34}" type="slidenum">
              <a:rPr lang="en-US" smtClean="0"/>
              <a:t>‹#›</a:t>
            </a:fld>
            <a:endParaRPr lang="en-US"/>
          </a:p>
        </p:txBody>
      </p:sp>
    </p:spTree>
    <p:extLst>
      <p:ext uri="{BB962C8B-B14F-4D97-AF65-F5344CB8AC3E}">
        <p14:creationId xmlns:p14="http://schemas.microsoft.com/office/powerpoint/2010/main" val="3758277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32A9C2-3B7B-40E6-8B44-BCB4733D2ED5}" type="datetime8">
              <a:rPr lang="ar-EG" smtClean="0"/>
              <a:t>01 نيسان، 20</a:t>
            </a:fld>
            <a:endParaRPr lang="ar-EG"/>
          </a:p>
        </p:txBody>
      </p:sp>
      <p:sp>
        <p:nvSpPr>
          <p:cNvPr id="5" name="Footer Placeholder 4"/>
          <p:cNvSpPr>
            <a:spLocks noGrp="1"/>
          </p:cNvSpPr>
          <p:nvPr>
            <p:ph type="ftr" sz="quarter" idx="11"/>
          </p:nvPr>
        </p:nvSpPr>
        <p:spPr/>
        <p:txBody>
          <a:bodyPr/>
          <a:lstStyle/>
          <a:p>
            <a:r>
              <a:rPr lang="ar-EG" smtClean="0"/>
              <a:t>أ.د/عزه عبدالله</a:t>
            </a:r>
            <a:endParaRPr lang="ar-EG"/>
          </a:p>
        </p:txBody>
      </p:sp>
      <p:sp>
        <p:nvSpPr>
          <p:cNvPr id="6" name="Slide Number Placeholder 5"/>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263500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CCEA0-1114-40CB-9DFA-2865B91DD90B}" type="datetime8">
              <a:rPr lang="ar-EG" smtClean="0"/>
              <a:t>01 نيسان، 20</a:t>
            </a:fld>
            <a:endParaRPr lang="ar-EG"/>
          </a:p>
        </p:txBody>
      </p:sp>
      <p:sp>
        <p:nvSpPr>
          <p:cNvPr id="5" name="Footer Placeholder 4"/>
          <p:cNvSpPr>
            <a:spLocks noGrp="1"/>
          </p:cNvSpPr>
          <p:nvPr>
            <p:ph type="ftr" sz="quarter" idx="11"/>
          </p:nvPr>
        </p:nvSpPr>
        <p:spPr/>
        <p:txBody>
          <a:bodyPr/>
          <a:lstStyle/>
          <a:p>
            <a:r>
              <a:rPr lang="ar-EG" smtClean="0"/>
              <a:t>أ.د/عزه عبدالله</a:t>
            </a:r>
            <a:endParaRPr lang="ar-EG"/>
          </a:p>
        </p:txBody>
      </p:sp>
      <p:sp>
        <p:nvSpPr>
          <p:cNvPr id="6" name="Slide Number Placeholder 5"/>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252930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01335-4560-4303-8FA3-6A3A01BA90D8}" type="datetime8">
              <a:rPr lang="ar-EG" smtClean="0"/>
              <a:t>01 نيسان، 20</a:t>
            </a:fld>
            <a:endParaRPr lang="ar-EG"/>
          </a:p>
        </p:txBody>
      </p:sp>
      <p:sp>
        <p:nvSpPr>
          <p:cNvPr id="5" name="Footer Placeholder 4"/>
          <p:cNvSpPr>
            <a:spLocks noGrp="1"/>
          </p:cNvSpPr>
          <p:nvPr>
            <p:ph type="ftr" sz="quarter" idx="11"/>
          </p:nvPr>
        </p:nvSpPr>
        <p:spPr/>
        <p:txBody>
          <a:bodyPr/>
          <a:lstStyle/>
          <a:p>
            <a:r>
              <a:rPr lang="ar-EG" smtClean="0"/>
              <a:t>أ.د/عزه عبدالله</a:t>
            </a:r>
            <a:endParaRPr lang="ar-EG"/>
          </a:p>
        </p:txBody>
      </p:sp>
      <p:sp>
        <p:nvSpPr>
          <p:cNvPr id="6" name="Slide Number Placeholder 5"/>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254164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A6268-83E7-4607-AF4C-A4687B866344}" type="datetime8">
              <a:rPr lang="ar-EG" smtClean="0"/>
              <a:t>01 نيسان، 20</a:t>
            </a:fld>
            <a:endParaRPr lang="ar-EG"/>
          </a:p>
        </p:txBody>
      </p:sp>
      <p:sp>
        <p:nvSpPr>
          <p:cNvPr id="5" name="Footer Placeholder 4"/>
          <p:cNvSpPr>
            <a:spLocks noGrp="1"/>
          </p:cNvSpPr>
          <p:nvPr>
            <p:ph type="ftr" sz="quarter" idx="11"/>
          </p:nvPr>
        </p:nvSpPr>
        <p:spPr/>
        <p:txBody>
          <a:bodyPr/>
          <a:lstStyle/>
          <a:p>
            <a:r>
              <a:rPr lang="ar-EG" smtClean="0"/>
              <a:t>أ.د/عزه عبدالله</a:t>
            </a:r>
            <a:endParaRPr lang="ar-EG"/>
          </a:p>
        </p:txBody>
      </p:sp>
      <p:sp>
        <p:nvSpPr>
          <p:cNvPr id="6" name="Slide Number Placeholder 5"/>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375597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15525A-E11E-4CFA-BBF8-A323E6CC0048}" type="datetime8">
              <a:rPr lang="ar-EG" smtClean="0"/>
              <a:t>01 نيسان، 20</a:t>
            </a:fld>
            <a:endParaRPr lang="ar-EG"/>
          </a:p>
        </p:txBody>
      </p:sp>
      <p:sp>
        <p:nvSpPr>
          <p:cNvPr id="5" name="Footer Placeholder 4"/>
          <p:cNvSpPr>
            <a:spLocks noGrp="1"/>
          </p:cNvSpPr>
          <p:nvPr>
            <p:ph type="ftr" sz="quarter" idx="11"/>
          </p:nvPr>
        </p:nvSpPr>
        <p:spPr/>
        <p:txBody>
          <a:bodyPr/>
          <a:lstStyle/>
          <a:p>
            <a:r>
              <a:rPr lang="ar-EG" smtClean="0"/>
              <a:t>أ.د/عزه عبدالله</a:t>
            </a:r>
            <a:endParaRPr lang="ar-EG"/>
          </a:p>
        </p:txBody>
      </p:sp>
      <p:sp>
        <p:nvSpPr>
          <p:cNvPr id="6" name="Slide Number Placeholder 5"/>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87746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0F0FBD-3052-44F8-8C1C-28C1F906E738}" type="datetime8">
              <a:rPr lang="ar-EG" smtClean="0"/>
              <a:t>01 نيسان، 20</a:t>
            </a:fld>
            <a:endParaRPr lang="ar-EG"/>
          </a:p>
        </p:txBody>
      </p:sp>
      <p:sp>
        <p:nvSpPr>
          <p:cNvPr id="6" name="Footer Placeholder 5"/>
          <p:cNvSpPr>
            <a:spLocks noGrp="1"/>
          </p:cNvSpPr>
          <p:nvPr>
            <p:ph type="ftr" sz="quarter" idx="11"/>
          </p:nvPr>
        </p:nvSpPr>
        <p:spPr/>
        <p:txBody>
          <a:bodyPr/>
          <a:lstStyle/>
          <a:p>
            <a:r>
              <a:rPr lang="ar-EG" smtClean="0"/>
              <a:t>أ.د/عزه عبدالله</a:t>
            </a:r>
            <a:endParaRPr lang="ar-EG"/>
          </a:p>
        </p:txBody>
      </p:sp>
      <p:sp>
        <p:nvSpPr>
          <p:cNvPr id="7" name="Slide Number Placeholder 6"/>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1763908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D10E31-044D-4DCB-81DC-9E2A92BD3E39}" type="datetime8">
              <a:rPr lang="ar-EG" smtClean="0"/>
              <a:t>01 نيسان، 20</a:t>
            </a:fld>
            <a:endParaRPr lang="ar-EG"/>
          </a:p>
        </p:txBody>
      </p:sp>
      <p:sp>
        <p:nvSpPr>
          <p:cNvPr id="8" name="Footer Placeholder 7"/>
          <p:cNvSpPr>
            <a:spLocks noGrp="1"/>
          </p:cNvSpPr>
          <p:nvPr>
            <p:ph type="ftr" sz="quarter" idx="11"/>
          </p:nvPr>
        </p:nvSpPr>
        <p:spPr/>
        <p:txBody>
          <a:bodyPr/>
          <a:lstStyle/>
          <a:p>
            <a:r>
              <a:rPr lang="ar-EG" smtClean="0"/>
              <a:t>أ.د/عزه عبدالله</a:t>
            </a:r>
            <a:endParaRPr lang="ar-EG"/>
          </a:p>
        </p:txBody>
      </p:sp>
      <p:sp>
        <p:nvSpPr>
          <p:cNvPr id="9" name="Slide Number Placeholder 8"/>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215725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730BDC-1ADD-4EC4-B0FD-428F17806AF7}" type="datetime8">
              <a:rPr lang="ar-EG" smtClean="0"/>
              <a:t>01 نيسان، 20</a:t>
            </a:fld>
            <a:endParaRPr lang="ar-EG"/>
          </a:p>
        </p:txBody>
      </p:sp>
      <p:sp>
        <p:nvSpPr>
          <p:cNvPr id="4" name="Footer Placeholder 3"/>
          <p:cNvSpPr>
            <a:spLocks noGrp="1"/>
          </p:cNvSpPr>
          <p:nvPr>
            <p:ph type="ftr" sz="quarter" idx="11"/>
          </p:nvPr>
        </p:nvSpPr>
        <p:spPr/>
        <p:txBody>
          <a:bodyPr/>
          <a:lstStyle/>
          <a:p>
            <a:r>
              <a:rPr lang="ar-EG" smtClean="0"/>
              <a:t>أ.د/عزه عبدالله</a:t>
            </a:r>
            <a:endParaRPr lang="ar-EG"/>
          </a:p>
        </p:txBody>
      </p:sp>
      <p:sp>
        <p:nvSpPr>
          <p:cNvPr id="5" name="Slide Number Placeholder 4"/>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4072031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D1FBE-4735-4A19-868D-FE94FCD0976A}" type="datetime8">
              <a:rPr lang="ar-EG" smtClean="0"/>
              <a:t>01 نيسان، 20</a:t>
            </a:fld>
            <a:endParaRPr lang="ar-EG"/>
          </a:p>
        </p:txBody>
      </p:sp>
      <p:sp>
        <p:nvSpPr>
          <p:cNvPr id="3" name="Footer Placeholder 2"/>
          <p:cNvSpPr>
            <a:spLocks noGrp="1"/>
          </p:cNvSpPr>
          <p:nvPr>
            <p:ph type="ftr" sz="quarter" idx="11"/>
          </p:nvPr>
        </p:nvSpPr>
        <p:spPr/>
        <p:txBody>
          <a:bodyPr/>
          <a:lstStyle/>
          <a:p>
            <a:r>
              <a:rPr lang="ar-EG" smtClean="0"/>
              <a:t>أ.د/عزه عبدالله</a:t>
            </a:r>
            <a:endParaRPr lang="ar-EG"/>
          </a:p>
        </p:txBody>
      </p:sp>
      <p:sp>
        <p:nvSpPr>
          <p:cNvPr id="4" name="Slide Number Placeholder 3"/>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330843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386F4-17EF-4A87-847B-2276BB02293C}" type="datetime8">
              <a:rPr lang="ar-EG" smtClean="0"/>
              <a:t>01 نيسان، 20</a:t>
            </a:fld>
            <a:endParaRPr lang="ar-EG"/>
          </a:p>
        </p:txBody>
      </p:sp>
      <p:sp>
        <p:nvSpPr>
          <p:cNvPr id="6" name="Footer Placeholder 5"/>
          <p:cNvSpPr>
            <a:spLocks noGrp="1"/>
          </p:cNvSpPr>
          <p:nvPr>
            <p:ph type="ftr" sz="quarter" idx="11"/>
          </p:nvPr>
        </p:nvSpPr>
        <p:spPr/>
        <p:txBody>
          <a:bodyPr/>
          <a:lstStyle/>
          <a:p>
            <a:r>
              <a:rPr lang="ar-EG" smtClean="0"/>
              <a:t>أ.د/عزه عبدالله</a:t>
            </a:r>
            <a:endParaRPr lang="ar-EG"/>
          </a:p>
        </p:txBody>
      </p:sp>
      <p:sp>
        <p:nvSpPr>
          <p:cNvPr id="7" name="Slide Number Placeholder 6"/>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97179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F5607-4FE8-4535-9725-010B6321D1B7}" type="datetime8">
              <a:rPr lang="ar-EG" smtClean="0"/>
              <a:t>01 نيسان، 20</a:t>
            </a:fld>
            <a:endParaRPr lang="ar-EG"/>
          </a:p>
        </p:txBody>
      </p:sp>
      <p:sp>
        <p:nvSpPr>
          <p:cNvPr id="6" name="Footer Placeholder 5"/>
          <p:cNvSpPr>
            <a:spLocks noGrp="1"/>
          </p:cNvSpPr>
          <p:nvPr>
            <p:ph type="ftr" sz="quarter" idx="11"/>
          </p:nvPr>
        </p:nvSpPr>
        <p:spPr/>
        <p:txBody>
          <a:bodyPr/>
          <a:lstStyle/>
          <a:p>
            <a:r>
              <a:rPr lang="ar-EG" smtClean="0"/>
              <a:t>أ.د/عزه عبدالله</a:t>
            </a:r>
            <a:endParaRPr lang="ar-EG"/>
          </a:p>
        </p:txBody>
      </p:sp>
      <p:sp>
        <p:nvSpPr>
          <p:cNvPr id="7" name="Slide Number Placeholder 6"/>
          <p:cNvSpPr>
            <a:spLocks noGrp="1"/>
          </p:cNvSpPr>
          <p:nvPr>
            <p:ph type="sldNum" sz="quarter" idx="12"/>
          </p:nvPr>
        </p:nvSpPr>
        <p:spPr/>
        <p:txBody>
          <a:bodyPr/>
          <a:lstStyle/>
          <a:p>
            <a:fld id="{47C3B155-3F17-477D-A8D2-467C9B657E7F}" type="slidenum">
              <a:rPr lang="ar-EG" smtClean="0"/>
              <a:t>‹#›</a:t>
            </a:fld>
            <a:endParaRPr lang="ar-EG"/>
          </a:p>
        </p:txBody>
      </p:sp>
    </p:spTree>
    <p:extLst>
      <p:ext uri="{BB962C8B-B14F-4D97-AF65-F5344CB8AC3E}">
        <p14:creationId xmlns:p14="http://schemas.microsoft.com/office/powerpoint/2010/main" val="4111896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724E21-E910-4B8E-873F-DAC3AD54E2FF}" type="datetime8">
              <a:rPr lang="ar-EG" smtClean="0"/>
              <a:t>01 نيسان، 20</a:t>
            </a:fld>
            <a:endParaRPr lang="ar-EG"/>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EG" smtClean="0"/>
              <a:t>أ.د/عزه عبدالله</a:t>
            </a:r>
            <a:endParaRPr lang="ar-EG"/>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3B155-3F17-477D-A8D2-467C9B657E7F}" type="slidenum">
              <a:rPr lang="ar-EG" smtClean="0"/>
              <a:t>‹#›</a:t>
            </a:fld>
            <a:endParaRPr lang="ar-EG"/>
          </a:p>
        </p:txBody>
      </p:sp>
    </p:spTree>
    <p:extLst>
      <p:ext uri="{BB962C8B-B14F-4D97-AF65-F5344CB8AC3E}">
        <p14:creationId xmlns:p14="http://schemas.microsoft.com/office/powerpoint/2010/main" val="3821519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91C4A84C-AC3E-4698-B58A-E486DB8DCF9B}"/>
              </a:ext>
            </a:extLst>
          </p:cNvPr>
          <p:cNvSpPr/>
          <p:nvPr/>
        </p:nvSpPr>
        <p:spPr>
          <a:xfrm>
            <a:off x="2338493" y="3218379"/>
            <a:ext cx="7180171" cy="1754326"/>
          </a:xfrm>
          <a:prstGeom prst="rect">
            <a:avLst/>
          </a:prstGeom>
          <a:noFill/>
        </p:spPr>
        <p:txBody>
          <a:bodyPr wrap="none" lIns="91440" tIns="45720" rIns="91440" bIns="45720">
            <a:spAutoFit/>
          </a:bodyPr>
          <a:lstStyle/>
          <a:p>
            <a:pPr algn="ctr" rtl="1"/>
            <a:r>
              <a:rPr lang="ar-EG" sz="36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(6)الأستبس </a:t>
            </a:r>
          </a:p>
          <a:p>
            <a:pPr algn="ctr" rtl="1"/>
            <a:r>
              <a:rPr lang="ar-EG" sz="36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أ.د/عزه </a:t>
            </a:r>
            <a:r>
              <a:rPr lang="ar-EG" sz="36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عبدالله</a:t>
            </a:r>
          </a:p>
          <a:p>
            <a:pPr algn="ctr"/>
            <a:r>
              <a:rPr lang="ar-EG" sz="36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أستاذ الجغرافيه </a:t>
            </a:r>
            <a:r>
              <a:rPr lang="ar-EG" sz="36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الطبيعيه كلية الآداب جامعة بنها</a:t>
            </a:r>
            <a:endParaRPr lang="en-US" sz="36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endParaRPr>
          </a:p>
        </p:txBody>
      </p:sp>
      <p:sp>
        <p:nvSpPr>
          <p:cNvPr id="2" name="Rectangle 1"/>
          <p:cNvSpPr/>
          <p:nvPr/>
        </p:nvSpPr>
        <p:spPr>
          <a:xfrm>
            <a:off x="2236843" y="1329135"/>
            <a:ext cx="7074373" cy="1323439"/>
          </a:xfrm>
          <a:prstGeom prst="rect">
            <a:avLst/>
          </a:prstGeom>
          <a:noFill/>
        </p:spPr>
        <p:txBody>
          <a:bodyPr wrap="none" lIns="91440" tIns="45720" rIns="91440" bIns="45720">
            <a:spAutoFit/>
          </a:bodyPr>
          <a:lstStyle/>
          <a:p>
            <a:pPr algn="ctr"/>
            <a:r>
              <a:rPr lang="ar-EG" sz="40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الجغرافيه الحيويه (ب) الفرقه الثانيه </a:t>
            </a:r>
          </a:p>
          <a:p>
            <a:pPr algn="ctr" rtl="1"/>
            <a:r>
              <a:rPr lang="ar-EG" sz="4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قسم ال</a:t>
            </a:r>
            <a:r>
              <a:rPr lang="ar-EG" sz="4000" b="1" cap="none" spc="0"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جغرافيه ونظم المعلومات الجغرافيه</a:t>
            </a:r>
            <a:endParaRPr lang="en-US" sz="40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47C3B155-3F17-477D-A8D2-467C9B657E7F}" type="slidenum">
              <a:rPr lang="ar-EG" smtClean="0"/>
              <a:t>1</a:t>
            </a:fld>
            <a:endParaRPr lang="ar-EG"/>
          </a:p>
        </p:txBody>
      </p:sp>
      <p:pic>
        <p:nvPicPr>
          <p:cNvPr id="7" name="Picture 6"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3797" y="224644"/>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697" y="520415"/>
            <a:ext cx="1019175" cy="667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078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0715A43-B1FD-4168-954F-74FA51C535BB}"/>
              </a:ext>
            </a:extLst>
          </p:cNvPr>
          <p:cNvSpPr/>
          <p:nvPr/>
        </p:nvSpPr>
        <p:spPr>
          <a:xfrm>
            <a:off x="553793" y="767110"/>
            <a:ext cx="11436438"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rtl="1" fontAlgn="base" hangingPunct="0">
              <a:buFont typeface="Wingdings" pitchFamily="2" charset="2"/>
              <a:buChar char="v"/>
            </a:pPr>
            <a:r>
              <a:rPr lang="ar-SA" sz="2400" dirty="0">
                <a:solidFill>
                  <a:srgbClr val="FF0066"/>
                </a:solidFill>
                <a:latin typeface="Calibri" panose="020F0502020204030204" pitchFamily="34" charset="0"/>
                <a:ea typeface="Times New Roman" panose="02020603050405020304" pitchFamily="18" charset="0"/>
                <a:cs typeface="Simplified Arabic" panose="02020603050405020304" pitchFamily="18" charset="-78"/>
              </a:rPr>
              <a:t>	</a:t>
            </a: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يتأثر هذا الاقليم بالكتل الهوائية الشديدة البرودة معظم السنة. والمعدل السنوى لدرجة الحرارة فى الاقليم اقل من 32</a:t>
            </a:r>
            <a:r>
              <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sym typeface="Symbol" panose="05050102010706020507" pitchFamily="18" charset="2"/>
              </a:rPr>
              <a:t></a:t>
            </a: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 ف أى أن الاقليم متجمد معظم </a:t>
            </a:r>
            <a:r>
              <a:rPr lang="ar-SA"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السنة</a:t>
            </a:r>
            <a:endParaRPr lang="en-US"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endParaRPr>
          </a:p>
          <a:p>
            <a:pPr marL="342900" indent="-342900" algn="just" rtl="1" fontAlgn="base" hangingPunct="0">
              <a:buFont typeface="Wingdings" pitchFamily="2" charset="2"/>
              <a:buChar char="v"/>
            </a:pPr>
            <a:r>
              <a:rPr lang="ar-SA"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يمتاز </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هذا الاقليم بوجود فصل شتاء طويل قارس البرودة تتراكم فيه الثلوج وفصل صيف يعتبر بارد ويذوب فيه الجليد.</a:t>
            </a:r>
            <a:endPar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342900" indent="-342900" algn="just" rtl="1" fontAlgn="base" hangingPunct="0">
              <a:buFont typeface="Wingdings" pitchFamily="2" charset="2"/>
              <a:buChar char="v"/>
            </a:pPr>
            <a:r>
              <a:rPr lang="ar-SA"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تختلف </a:t>
            </a: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درجات الحرارة فى هذا الاقليم والفترة التى تهبط فيها عن التجمد إختلافا كبيرا من منطقة الى أخرى نتيجة لموقع المنطقة بالنسبة للسواحل المجاورة  وخاصة السواحل الغربية.</a:t>
            </a:r>
            <a:endPar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endParaRPr>
          </a:p>
          <a:p>
            <a:pPr marL="342900" indent="-342900" algn="just" rtl="1" fontAlgn="base" hangingPunct="0">
              <a:buFont typeface="Wingdings" pitchFamily="2" charset="2"/>
              <a:buChar char="v"/>
            </a:pPr>
            <a:r>
              <a:rPr lang="ar-SA"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المدى </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الحرارى كبير فى هذا الاقليم وهو ايضا يتفاوت من محطة الى أخرى تبعا لموقع المحطة على البحر أو فى الداخل</a:t>
            </a:r>
            <a:r>
              <a:rPr lang="ar-SA"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a:t>
            </a:r>
            <a:endParaRPr lang="ar-EG"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342900" indent="-342900" algn="just" rtl="1" fontAlgn="base" hangingPunct="0">
              <a:buFont typeface="Wingdings" pitchFamily="2" charset="2"/>
              <a:buChar char="v"/>
            </a:pP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التساقط عموما أقل من 10 بوصات ويختلف أختلافا كبيرا بين المحطات التى تقع على الساحل الغربى وبين المحطات الداخلية. </a:t>
            </a:r>
            <a:endPar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endParaRPr>
          </a:p>
          <a:p>
            <a:pPr marL="342900" indent="-342900" algn="just" rtl="1" fontAlgn="base" hangingPunct="0">
              <a:buFont typeface="Wingdings" pitchFamily="2" charset="2"/>
              <a:buChar char="v"/>
            </a:pP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معظم التساقط يحدث على شكل ثلوج وكثيرا ما يتعرض الأقليم للعواصف </a:t>
            </a: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الثلجية</a:t>
            </a:r>
            <a:r>
              <a:rPr lang="ar-EG"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a:t>
            </a:r>
            <a:endPar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p:txBody>
      </p:sp>
      <p:sp>
        <p:nvSpPr>
          <p:cNvPr id="5" name="Rectangle 4"/>
          <p:cNvSpPr/>
          <p:nvPr/>
        </p:nvSpPr>
        <p:spPr>
          <a:xfrm>
            <a:off x="4390222" y="102278"/>
            <a:ext cx="3025187" cy="646331"/>
          </a:xfrm>
          <a:prstGeom prst="rect">
            <a:avLst/>
          </a:prstGeom>
          <a:noFill/>
        </p:spPr>
        <p:txBody>
          <a:bodyPr wrap="none" lIns="91440" tIns="45720" rIns="91440" bIns="45720">
            <a:spAutoFit/>
          </a:bodyPr>
          <a:lstStyle/>
          <a:p>
            <a:pPr algn="ctr"/>
            <a:r>
              <a:rPr lang="ar-SA"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a typeface="Times New Roman" panose="02020603050405020304" pitchFamily="18" charset="0"/>
                <a:cs typeface="Simplified Arabic" panose="02020603050405020304" pitchFamily="18" charset="-78"/>
              </a:rPr>
              <a:t>الخصائص </a:t>
            </a:r>
            <a:r>
              <a:rPr lang="ar-SA"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a typeface="Times New Roman" panose="02020603050405020304" pitchFamily="18" charset="0"/>
                <a:cs typeface="Simplified Arabic" panose="02020603050405020304" pitchFamily="18" charset="-78"/>
              </a:rPr>
              <a:t>المناخية</a:t>
            </a: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Slide Number Placeholder 6"/>
          <p:cNvSpPr>
            <a:spLocks noGrp="1"/>
          </p:cNvSpPr>
          <p:nvPr>
            <p:ph type="sldNum" sz="quarter" idx="12"/>
          </p:nvPr>
        </p:nvSpPr>
        <p:spPr/>
        <p:txBody>
          <a:bodyPr/>
          <a:lstStyle/>
          <a:p>
            <a:fld id="{47C3B155-3F17-477D-A8D2-467C9B657E7F}" type="slidenum">
              <a:rPr lang="ar-EG" smtClean="0"/>
              <a:t>10</a:t>
            </a:fld>
            <a:endParaRPr lang="ar-EG"/>
          </a:p>
        </p:txBody>
      </p:sp>
      <p:sp>
        <p:nvSpPr>
          <p:cNvPr id="10" name="Rectangle 9">
            <a:extLst>
              <a:ext uri="{FF2B5EF4-FFF2-40B4-BE49-F238E27FC236}">
                <a16:creationId xmlns="" xmlns:a16="http://schemas.microsoft.com/office/drawing/2014/main" id="{6E89DBF2-FDB5-4CB0-A3E5-346BD857B188}"/>
              </a:ext>
            </a:extLst>
          </p:cNvPr>
          <p:cNvSpPr/>
          <p:nvPr/>
        </p:nvSpPr>
        <p:spPr>
          <a:xfrm>
            <a:off x="321972" y="5047877"/>
            <a:ext cx="11668259" cy="1569660"/>
          </a:xfrm>
          <a:prstGeom prst="rect">
            <a:avLst/>
          </a:prstGeom>
        </p:spPr>
        <p:txBody>
          <a:bodyPr wrap="square">
            <a:spAutoFit/>
          </a:bodyPr>
          <a:lstStyle/>
          <a:p>
            <a:pPr algn="just" rtl="1" fontAlgn="base" hangingPunct="0">
              <a:spcAft>
                <a:spcPts val="0"/>
              </a:spcAft>
            </a:pPr>
            <a:r>
              <a:rPr lang="ar-SA" sz="2400" b="1" u="sng" dirty="0">
                <a:solidFill>
                  <a:srgbClr val="33CC33"/>
                </a:solidFill>
                <a:latin typeface="Algerian" pitchFamily="82" charset="0"/>
                <a:ea typeface="Times New Roman" panose="02020603050405020304" pitchFamily="18" charset="0"/>
                <a:cs typeface="Simplified Arabic" panose="02020603050405020304" pitchFamily="18" charset="-78"/>
              </a:rPr>
              <a:t>الخصائص النباتية:</a:t>
            </a:r>
            <a:endParaRPr lang="en-US" sz="2400" dirty="0">
              <a:solidFill>
                <a:srgbClr val="33CC33"/>
              </a:solidFill>
              <a:latin typeface="Algerian" pitchFamily="82" charset="0"/>
              <a:ea typeface="Calibri" panose="020F0502020204030204" pitchFamily="34" charset="0"/>
              <a:cs typeface="Simplified Arabic" panose="02020603050405020304" pitchFamily="18" charset="-78"/>
            </a:endParaRPr>
          </a:p>
          <a:p>
            <a:pPr algn="just" rtl="1" fontAlgn="base" hangingPunct="0">
              <a:spcAft>
                <a:spcPts val="0"/>
              </a:spcAft>
            </a:pPr>
            <a:r>
              <a:rPr lang="ar-SA" sz="2400" dirty="0">
                <a:latin typeface="Calibri" panose="020F0502020204030204" pitchFamily="34" charset="0"/>
                <a:ea typeface="Times New Roman" panose="02020603050405020304" pitchFamily="18" charset="0"/>
                <a:cs typeface="Simplified Arabic" panose="02020603050405020304" pitchFamily="18" charset="-78"/>
              </a:rPr>
              <a:t>	</a:t>
            </a:r>
            <a:r>
              <a:rPr lang="ar-SA" sz="2400" b="1" u="sng" dirty="0">
                <a:ln w="10541" cmpd="sng">
                  <a:solidFill>
                    <a:schemeClr val="accent1">
                      <a:shade val="88000"/>
                      <a:satMod val="110000"/>
                    </a:schemeClr>
                  </a:solidFill>
                  <a:prstDash val="solid"/>
                </a:ln>
                <a:solidFill>
                  <a:srgbClr val="FF0000"/>
                </a:solidFill>
                <a:ea typeface="Times New Roman" panose="02020603050405020304" pitchFamily="18" charset="0"/>
                <a:cs typeface="Simplified Arabic" panose="02020603050405020304" pitchFamily="18" charset="-78"/>
              </a:rPr>
              <a:t>يلاحظ أن تربة الاقليم متجمدة معظم شهور السنة </a:t>
            </a:r>
            <a:r>
              <a:rPr lang="ar-S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Times New Roman" panose="02020603050405020304" pitchFamily="18" charset="0"/>
                <a:cs typeface="Simplified Arabic" panose="02020603050405020304" pitchFamily="18" charset="-78"/>
              </a:rPr>
              <a:t>وهذه الظروف المناخية لاتساعد على وجود حياة نباتية مزدهرة، وانما </a:t>
            </a:r>
            <a:r>
              <a:rPr lang="ar-SA" sz="2400" b="1" u="sng" dirty="0">
                <a:ln w="10541" cmpd="sng">
                  <a:solidFill>
                    <a:schemeClr val="accent1">
                      <a:shade val="88000"/>
                      <a:satMod val="110000"/>
                    </a:schemeClr>
                  </a:solidFill>
                  <a:prstDash val="solid"/>
                </a:ln>
                <a:solidFill>
                  <a:srgbClr val="33CC33"/>
                </a:solidFill>
                <a:ea typeface="Times New Roman" panose="02020603050405020304" pitchFamily="18" charset="0"/>
                <a:cs typeface="Simplified Arabic" panose="02020603050405020304" pitchFamily="18" charset="-78"/>
              </a:rPr>
              <a:t>تقتصر على بعض الحشائش الخشنة والطحالب </a:t>
            </a:r>
            <a:r>
              <a:rPr lang="ar-S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Times New Roman" panose="02020603050405020304" pitchFamily="18" charset="0"/>
                <a:cs typeface="Simplified Arabic" panose="02020603050405020304" pitchFamily="18" charset="-78"/>
              </a:rPr>
              <a:t>واحيانا توجد بعض </a:t>
            </a:r>
            <a:r>
              <a:rPr lang="ar-SA" sz="2400" b="1" u="sng" dirty="0">
                <a:ln w="10541" cmpd="sng">
                  <a:solidFill>
                    <a:schemeClr val="accent1">
                      <a:shade val="88000"/>
                      <a:satMod val="110000"/>
                    </a:schemeClr>
                  </a:solidFill>
                  <a:prstDash val="solid"/>
                </a:ln>
                <a:solidFill>
                  <a:srgbClr val="0070C0"/>
                </a:solidFill>
                <a:ea typeface="Times New Roman" panose="02020603050405020304" pitchFamily="18" charset="0"/>
                <a:cs typeface="Simplified Arabic" panose="02020603050405020304" pitchFamily="18" charset="-78"/>
              </a:rPr>
              <a:t>الشجيرات القصيرة " القزمية" </a:t>
            </a:r>
            <a:r>
              <a:rPr lang="ar-S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Times New Roman" panose="02020603050405020304" pitchFamily="18" charset="0"/>
                <a:cs typeface="Simplified Arabic" panose="02020603050405020304" pitchFamily="18" charset="-78"/>
              </a:rPr>
              <a:t>التى تنمو فى الأودية المحمية ومع ذوبان الثلوج تتكون المستنقعات ويكثر البعوض.</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5103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60D8089-4BF0-4E6B-A185-B36DA12BDD88}"/>
              </a:ext>
            </a:extLst>
          </p:cNvPr>
          <p:cNvSpPr/>
          <p:nvPr/>
        </p:nvSpPr>
        <p:spPr>
          <a:xfrm>
            <a:off x="609450" y="898864"/>
            <a:ext cx="10869769" cy="4524315"/>
          </a:xfrm>
          <a:prstGeom prst="rect">
            <a:avLst/>
          </a:prstGeom>
        </p:spPr>
        <p:txBody>
          <a:bodyPr wrap="square">
            <a:spAutoFit/>
          </a:bodyPr>
          <a:lstStyle/>
          <a:p>
            <a:pPr marL="457200" indent="-457200" algn="r" rtl="1" fontAlgn="base" hangingPunct="0">
              <a:buFont typeface="Arial" pitchFamily="34" charset="0"/>
              <a:buChar char="•"/>
            </a:pPr>
            <a:r>
              <a:rPr lang="ar-SA" sz="2400" b="1" dirty="0" smtClean="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على </a:t>
            </a:r>
            <a:r>
              <a:rPr lang="ar-SA"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الرغم من فقر الاقليم فى الحياة النباتية الا أنه غنى نسبيا بالحياة الحيوانية </a:t>
            </a:r>
            <a:endParaRPr lang="en-US" sz="24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endParaRPr>
          </a:p>
          <a:p>
            <a:pPr marL="457200" indent="-457200" algn="r" rtl="1" fontAlgn="base" hangingPunct="0">
              <a:buFont typeface="Arial" pitchFamily="34" charset="0"/>
              <a:buChar char="•"/>
            </a:pP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الحياة الحيوانية هنا ملائمة لظروف المناخ القارس البرودة. </a:t>
            </a:r>
            <a:endPar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r" rtl="1" fontAlgn="base" hangingPunct="0">
              <a:buFont typeface="Arial" pitchFamily="34" charset="0"/>
              <a:buChar char="•"/>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من أهم الحيوانات التى تعيش بهذا الاقليم الرنة فى أوراسيا والكاريبو وهو حيوان يشبة الرنة فى تندرا كندا </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r" rtl="1" fontAlgn="base" hangingPunct="0">
              <a:buFont typeface="Arial" pitchFamily="34" charset="0"/>
              <a:buChar char="•"/>
            </a:pP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ثور المسك وقد كان ينتشر انتشارا كبيرا فى شمالا أمريكا الشمالية ولكن نظرا للأسراف فى عمليات صيدة فقد قلت أعداده كثيرا وأنكمش فى مجموعة الجزر الواقعة شمال </a:t>
            </a:r>
            <a:r>
              <a:rPr lang="ar-SA"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كند</a:t>
            </a:r>
            <a:r>
              <a:rPr lang="ar-SA" sz="2400" b="1" dirty="0" smtClean="0">
                <a:ln w="10541" cmpd="sng">
                  <a:solidFill>
                    <a:schemeClr val="accent1">
                      <a:shade val="88000"/>
                      <a:satMod val="110000"/>
                    </a:schemeClr>
                  </a:solidFill>
                  <a:prstDash val="solid"/>
                </a:ln>
                <a:solidFill>
                  <a:srgbClr val="FF0000"/>
                </a:solidFill>
                <a:ea typeface="Times New Roman" panose="02020603050405020304" pitchFamily="18" charset="0"/>
                <a:cs typeface="Simplified Arabic" panose="02020603050405020304" pitchFamily="18" charset="-78"/>
              </a:rPr>
              <a:t>ا</a:t>
            </a:r>
            <a:r>
              <a:rPr lang="ar-EG" sz="2400" b="1" dirty="0" smtClean="0">
                <a:ln w="10541" cmpd="sng">
                  <a:solidFill>
                    <a:schemeClr val="accent1">
                      <a:shade val="88000"/>
                      <a:satMod val="110000"/>
                    </a:schemeClr>
                  </a:solidFill>
                  <a:prstDash val="solid"/>
                </a:ln>
                <a:solidFill>
                  <a:srgbClr val="FF0000"/>
                </a:solidFill>
                <a:ea typeface="Times New Roman" panose="02020603050405020304" pitchFamily="18" charset="0"/>
                <a:cs typeface="Simplified Arabic" panose="02020603050405020304" pitchFamily="18" charset="-78"/>
              </a:rPr>
              <a:t>.</a:t>
            </a:r>
          </a:p>
          <a:p>
            <a:pPr marL="457200" indent="-457200" algn="r" rtl="1" fontAlgn="base" hangingPunct="0">
              <a:spcAft>
                <a:spcPts val="0"/>
              </a:spcAft>
              <a:buFont typeface="Arial" pitchFamily="34" charset="0"/>
              <a:buChar char="•"/>
            </a:pP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من أهم أنواع الحياه فى الأقليم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حيوانات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ذات الفراء الثمين مثل الدب القطبى والثعلب القطبى والذئب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القطبى</a:t>
            </a:r>
            <a:r>
              <a:rPr lang="ar-EG"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r" rtl="1" fontAlgn="base" hangingPunct="0">
              <a:spcAft>
                <a:spcPts val="0"/>
              </a:spcAft>
              <a:buFont typeface="Arial" pitchFamily="34" charset="0"/>
              <a:buChar char="•"/>
            </a:pP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أسرف السكان فى صيد الثعالب نظرا لقيمة فرائها من الناحية الاقتصادية حتى اختفت من مساحات واسعة شمال كندا وقد أدى هذا الى قيام بعض السكان بانشاء أماكن التربية الثعالب.</a:t>
            </a:r>
            <a:endPar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r" rtl="1" fontAlgn="base" hangingPunct="0">
              <a:buFont typeface="Arial" pitchFamily="34" charset="0"/>
              <a:buChar char="•"/>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إلى جانب ذلك تكثر الطيور وأهمها طائر البطريك هذا الى جانب ثروة كبيرة فى البحر من الاسماك والحيتان وعجول البحر</a:t>
            </a:r>
            <a:endPar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r" rtl="1" fontAlgn="base" hangingPunct="0">
              <a:buFont typeface="Arial" pitchFamily="34" charset="0"/>
              <a:buChar char="•"/>
            </a:pPr>
            <a:endParaRPr lang="ar-EG" sz="2400" b="1" dirty="0">
              <a:ln w="10541" cmpd="sng">
                <a:solidFill>
                  <a:schemeClr val="accent1">
                    <a:shade val="88000"/>
                    <a:satMod val="110000"/>
                  </a:schemeClr>
                </a:solidFill>
                <a:prstDash val="solid"/>
              </a:ln>
              <a:solidFill>
                <a:srgbClr val="FF0000"/>
              </a:solidFill>
              <a:ea typeface="Times New Roman" panose="02020603050405020304" pitchFamily="18" charset="0"/>
              <a:cs typeface="Simplified Arabic" panose="02020603050405020304" pitchFamily="18" charset="-78"/>
            </a:endParaRPr>
          </a:p>
        </p:txBody>
      </p:sp>
      <p:sp>
        <p:nvSpPr>
          <p:cNvPr id="4" name="Rectangle 3"/>
          <p:cNvSpPr/>
          <p:nvPr/>
        </p:nvSpPr>
        <p:spPr>
          <a:xfrm>
            <a:off x="4683225" y="198529"/>
            <a:ext cx="2722220" cy="707886"/>
          </a:xfrm>
          <a:prstGeom prst="rect">
            <a:avLst/>
          </a:prstGeom>
          <a:noFill/>
        </p:spPr>
        <p:txBody>
          <a:bodyPr wrap="none" lIns="91440" tIns="45720" rIns="91440" bIns="45720">
            <a:spAutoFit/>
          </a:bodyPr>
          <a:lstStyle/>
          <a:p>
            <a:pPr algn="ctr"/>
            <a:r>
              <a:rPr lang="ar-SA"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panose="02020603050405020304" pitchFamily="18" charset="0"/>
                <a:cs typeface="Simplified Arabic" panose="02020603050405020304" pitchFamily="18" charset="-78"/>
              </a:rPr>
              <a:t>الحياة </a:t>
            </a:r>
            <a:r>
              <a:rPr lang="ar-SA"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libri" panose="020F0502020204030204" pitchFamily="34" charset="0"/>
                <a:ea typeface="Times New Roman" panose="02020603050405020304" pitchFamily="18" charset="0"/>
                <a:cs typeface="Simplified Arabic" panose="02020603050405020304" pitchFamily="18" charset="-78"/>
              </a:rPr>
              <a:t>الحيوانية</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Slide Number Placeholder 6"/>
          <p:cNvSpPr>
            <a:spLocks noGrp="1"/>
          </p:cNvSpPr>
          <p:nvPr>
            <p:ph type="sldNum" sz="quarter" idx="12"/>
          </p:nvPr>
        </p:nvSpPr>
        <p:spPr/>
        <p:txBody>
          <a:bodyPr/>
          <a:lstStyle/>
          <a:p>
            <a:fld id="{47C3B155-3F17-477D-A8D2-467C9B657E7F}" type="slidenum">
              <a:rPr lang="ar-EG" smtClean="0"/>
              <a:t>11</a:t>
            </a:fld>
            <a:endParaRPr lang="ar-EG"/>
          </a:p>
        </p:txBody>
      </p:sp>
    </p:spTree>
    <p:extLst>
      <p:ext uri="{BB962C8B-B14F-4D97-AF65-F5344CB8AC3E}">
        <p14:creationId xmlns:p14="http://schemas.microsoft.com/office/powerpoint/2010/main" val="3550625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0808" y="2967335"/>
            <a:ext cx="729039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solidFill>
                  <a:srgbClr val="FF0000"/>
                </a:solidFill>
                <a:effectLst>
                  <a:reflection blurRad="12700" stA="50000" endPos="50000" dist="5000" dir="5400000" sy="-100000" rotWithShape="0"/>
                </a:effectLst>
              </a:rPr>
              <a:t>Thank you very much</a:t>
            </a:r>
            <a:endParaRPr lang="en-US" sz="5400" b="1" cap="all" spc="0" dirty="0">
              <a:ln w="0"/>
              <a:solidFill>
                <a:srgbClr val="FF0000"/>
              </a:solidFill>
              <a:effectLst>
                <a:reflection blurRad="12700" stA="50000" endPos="50000" dist="5000" dir="5400000" sy="-100000" rotWithShape="0"/>
              </a:effectLst>
            </a:endParaRPr>
          </a:p>
        </p:txBody>
      </p:sp>
      <p:sp>
        <p:nvSpPr>
          <p:cNvPr id="5" name="Slide Number Placeholder 4"/>
          <p:cNvSpPr>
            <a:spLocks noGrp="1"/>
          </p:cNvSpPr>
          <p:nvPr>
            <p:ph type="sldNum" sz="quarter" idx="12"/>
          </p:nvPr>
        </p:nvSpPr>
        <p:spPr/>
        <p:txBody>
          <a:bodyPr/>
          <a:lstStyle/>
          <a:p>
            <a:fld id="{47C3B155-3F17-477D-A8D2-467C9B657E7F}" type="slidenum">
              <a:rPr lang="ar-EG" smtClean="0"/>
              <a:t>12</a:t>
            </a:fld>
            <a:endParaRPr lang="ar-EG"/>
          </a:p>
        </p:txBody>
      </p:sp>
    </p:spTree>
    <p:extLst>
      <p:ext uri="{BB962C8B-B14F-4D97-AF65-F5344CB8AC3E}">
        <p14:creationId xmlns:p14="http://schemas.microsoft.com/office/powerpoint/2010/main" val="3541501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4DC83AC-275A-4D89-A51F-81F6DF845959}"/>
              </a:ext>
            </a:extLst>
          </p:cNvPr>
          <p:cNvSpPr/>
          <p:nvPr/>
        </p:nvSpPr>
        <p:spPr>
          <a:xfrm>
            <a:off x="515697" y="785701"/>
            <a:ext cx="11024315" cy="6001643"/>
          </a:xfrm>
          <a:prstGeom prst="rect">
            <a:avLst/>
          </a:prstGeom>
        </p:spPr>
        <p:txBody>
          <a:bodyPr wrap="square">
            <a:spAutoFit/>
          </a:bodyPr>
          <a:lstStyle/>
          <a:p>
            <a:pPr algn="just" rtl="1" fontAlgn="base" hangingPunct="0">
              <a:lnSpc>
                <a:spcPct val="150000"/>
              </a:lnSpc>
              <a:spcAft>
                <a:spcPts val="0"/>
              </a:spcAft>
            </a:pP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تنقسم الحشائش الى:</a:t>
            </a:r>
            <a:endPar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Calibri" panose="020F0502020204030204" pitchFamily="34" charset="0"/>
              <a:cs typeface="Simplified Arabic" panose="02020603050405020304" pitchFamily="18" charset="-78"/>
            </a:endParaRPr>
          </a:p>
          <a:p>
            <a:pPr algn="just" rtl="1" fontAlgn="base" hangingPunct="0">
              <a:lnSpc>
                <a:spcPct val="150000"/>
              </a:lnSpc>
              <a:spcAft>
                <a:spcPts val="0"/>
              </a:spcAft>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1- حشائش العروض المدارية وتعرف بالسفانا.</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Calibri" panose="020F0502020204030204" pitchFamily="34" charset="0"/>
              <a:ea typeface="Calibri" panose="020F0502020204030204" pitchFamily="34" charset="0"/>
              <a:cs typeface="Simplified Arabic" panose="02020603050405020304" pitchFamily="18" charset="-78"/>
            </a:endParaRPr>
          </a:p>
          <a:p>
            <a:pPr algn="just" rtl="1" fontAlgn="base" hangingPunct="0">
              <a:lnSpc>
                <a:spcPct val="150000"/>
              </a:lnSpc>
              <a:spcAft>
                <a:spcPts val="0"/>
              </a:spcAft>
            </a:pP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2- حشائش العروض المعتدلة وتعرف بالبرارى والاستبس</a:t>
            </a:r>
            <a:r>
              <a:rPr lang="ar-SA"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a:t>
            </a:r>
            <a:endParaRPr lang="ar-EG" sz="24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endParaRPr>
          </a:p>
          <a:p>
            <a:pPr algn="just" rtl="1" fontAlgn="base" hangingPunct="0">
              <a:lnSpc>
                <a:spcPct val="150000"/>
              </a:lnSpc>
              <a:spcAft>
                <a:spcPts val="0"/>
              </a:spcAft>
            </a:pPr>
            <a:r>
              <a:rPr lang="ar-EG" sz="2400" b="1" dirty="0" smtClean="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Calibri" panose="020F0502020204030204" pitchFamily="34" charset="0"/>
                <a:ea typeface="Calibri" panose="020F0502020204030204" pitchFamily="34" charset="0"/>
                <a:cs typeface="Simplified Arabic" panose="02020603050405020304" pitchFamily="18" charset="-78"/>
              </a:rPr>
              <a:t>3- حشائش العروض البارده وتعرف بالتندرا.</a:t>
            </a:r>
            <a:endParaRPr lang="en-US" sz="2400" b="1" dirty="0">
              <a:ln w="12700">
                <a:solidFill>
                  <a:schemeClr val="tx2">
                    <a:lumMod val="75000"/>
                  </a:schemeClr>
                </a:solidFill>
                <a:prstDash val="solid"/>
              </a:ln>
              <a:solidFill>
                <a:srgbClr val="00B0F0"/>
              </a:solidFill>
              <a:effectLst>
                <a:outerShdw dist="38100" dir="2640000" algn="bl" rotWithShape="0">
                  <a:schemeClr val="tx2">
                    <a:lumMod val="75000"/>
                  </a:schemeClr>
                </a:outerShdw>
              </a:effectLst>
              <a:latin typeface="Calibri" panose="020F0502020204030204" pitchFamily="34" charset="0"/>
              <a:ea typeface="Calibri" panose="020F0502020204030204" pitchFamily="34" charset="0"/>
              <a:cs typeface="Simplified Arabic" panose="02020603050405020304" pitchFamily="18" charset="-78"/>
            </a:endParaRPr>
          </a:p>
          <a:p>
            <a:pPr algn="just" rtl="1" fontAlgn="base" hangingPunct="0">
              <a:lnSpc>
                <a:spcPct val="150000"/>
              </a:lnSpc>
              <a:spcAft>
                <a:spcPts val="0"/>
              </a:spcAft>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	تختلف حشائش السفانا عن حشائش الاستبس والبرارى فى:</a:t>
            </a:r>
          </a:p>
          <a:p>
            <a:pPr marL="342900" indent="-342900" algn="just" rtl="1" fontAlgn="base" hangingPunct="0">
              <a:lnSpc>
                <a:spcPct val="150000"/>
              </a:lnSpc>
              <a:spcAft>
                <a:spcPts val="0"/>
              </a:spcAft>
              <a:buFont typeface="Arial" panose="020B0604020202020204" pitchFamily="34" charset="0"/>
              <a:buChar char="•"/>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 </a:t>
            </a:r>
            <a:r>
              <a:rPr lang="ar-SA"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حشائش السفانا تتناثر فيها أحيانا الأشجار وتعرف </a:t>
            </a:r>
            <a:r>
              <a:rPr lang="ar-SA" sz="2400" b="1" u="sng"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بالسفانا البستانية </a:t>
            </a:r>
            <a:r>
              <a:rPr lang="ar-SA"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كما أنها أكثر طولا من حشائش الأستبس.</a:t>
            </a:r>
          </a:p>
          <a:p>
            <a:pPr marL="342900" indent="-342900" algn="just" rtl="1" fontAlgn="base" hangingPunct="0">
              <a:lnSpc>
                <a:spcPct val="150000"/>
              </a:lnSpc>
              <a:spcAft>
                <a:spcPts val="0"/>
              </a:spcAft>
              <a:buFont typeface="Arial" panose="020B0604020202020204" pitchFamily="34" charset="0"/>
              <a:buChar char="•"/>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حشائش الآستبس خالية تماما من الأشجار.</a:t>
            </a:r>
          </a:p>
          <a:p>
            <a:pPr marL="342900" indent="-342900" algn="just" rtl="1" fontAlgn="base" hangingPunct="0">
              <a:lnSpc>
                <a:spcPct val="150000"/>
              </a:lnSpc>
              <a:buFont typeface="Arial" panose="020B0604020202020204" pitchFamily="34" charset="0"/>
              <a:buChar char="•"/>
            </a:pPr>
            <a:r>
              <a:rPr lang="ar-SA"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rPr>
              <a:t>حشائش السفانا قد تظهر فى بعض المناطق الصغيرة خارج نطاق المناطق المدارية ولهذا ارتبط توزيع السفانا فى العالم بالمناطق المدارية.</a:t>
            </a:r>
            <a:endParaRPr lang="en-US" sz="2400" b="1" dirty="0">
              <a:ln w="12700">
                <a:solidFill>
                  <a:schemeClr val="tx2">
                    <a:lumMod val="75000"/>
                  </a:schemeClr>
                </a:solidFill>
                <a:prstDash val="solid"/>
              </a:ln>
              <a:solidFill>
                <a:srgbClr val="0070C0"/>
              </a:solidFill>
              <a:effectLst>
                <a:outerShdw dist="38100" dir="2640000" algn="bl" rotWithShape="0">
                  <a:schemeClr val="tx2">
                    <a:lumMod val="75000"/>
                  </a:schemeClr>
                </a:outerShdw>
              </a:effectLst>
              <a:latin typeface="Calibri" panose="020F0502020204030204" pitchFamily="34" charset="0"/>
              <a:ea typeface="Times New Roman" panose="02020603050405020304" pitchFamily="18" charset="0"/>
              <a:cs typeface="Simplified Arabic" panose="02020603050405020304" pitchFamily="18" charset="-78"/>
            </a:endParaRPr>
          </a:p>
          <a:p>
            <a:pPr algn="r" rtl="1"/>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	</a:t>
            </a:r>
            <a:endPar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4" name="Rectangle 3">
            <a:extLst>
              <a:ext uri="{FF2B5EF4-FFF2-40B4-BE49-F238E27FC236}">
                <a16:creationId xmlns="" xmlns:a16="http://schemas.microsoft.com/office/drawing/2014/main" id="{D1203C21-2B3A-4330-AA71-558FC19B0CA8}"/>
              </a:ext>
            </a:extLst>
          </p:cNvPr>
          <p:cNvSpPr/>
          <p:nvPr/>
        </p:nvSpPr>
        <p:spPr>
          <a:xfrm>
            <a:off x="5408909" y="0"/>
            <a:ext cx="1718740" cy="707886"/>
          </a:xfrm>
          <a:prstGeom prst="rect">
            <a:avLst/>
          </a:prstGeom>
        </p:spPr>
        <p:txBody>
          <a:bodyPr wrap="none">
            <a:spAutoFit/>
          </a:bodyPr>
          <a:lstStyle/>
          <a:p>
            <a:pPr algn="ctr"/>
            <a:r>
              <a:rPr lang="ar-EG" sz="40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latin typeface="Aldhabi" panose="01000000000000000000" pitchFamily="2" charset="-78"/>
                <a:cs typeface="+mj-cs"/>
              </a:rPr>
              <a:t>الحشائش</a:t>
            </a:r>
          </a:p>
        </p:txBody>
      </p:sp>
      <p:sp>
        <p:nvSpPr>
          <p:cNvPr id="6" name="Slide Number Placeholder 5"/>
          <p:cNvSpPr>
            <a:spLocks noGrp="1"/>
          </p:cNvSpPr>
          <p:nvPr>
            <p:ph type="sldNum" sz="quarter" idx="12"/>
          </p:nvPr>
        </p:nvSpPr>
        <p:spPr/>
        <p:txBody>
          <a:bodyPr/>
          <a:lstStyle/>
          <a:p>
            <a:fld id="{47C3B155-3F17-477D-A8D2-467C9B657E7F}" type="slidenum">
              <a:rPr lang="ar-EG" smtClean="0"/>
              <a:t>2</a:t>
            </a:fld>
            <a:endParaRPr lang="ar-EG"/>
          </a:p>
        </p:txBody>
      </p:sp>
    </p:spTree>
    <p:extLst>
      <p:ext uri="{BB962C8B-B14F-4D97-AF65-F5344CB8AC3E}">
        <p14:creationId xmlns:p14="http://schemas.microsoft.com/office/powerpoint/2010/main" val="1306084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2A992F94-AF4D-4CCF-B084-E6D48B614966}"/>
              </a:ext>
            </a:extLst>
          </p:cNvPr>
          <p:cNvSpPr/>
          <p:nvPr/>
        </p:nvSpPr>
        <p:spPr>
          <a:xfrm>
            <a:off x="385345" y="5140094"/>
            <a:ext cx="11007786" cy="1200329"/>
          </a:xfrm>
          <a:prstGeom prst="rect">
            <a:avLst/>
          </a:prstGeom>
        </p:spPr>
        <p:txBody>
          <a:bodyPr wrap="square">
            <a:spAutoFit/>
          </a:bodyPr>
          <a:lstStyle/>
          <a:p>
            <a:pPr algn="just" rtl="1" fontAlgn="base" hangingPunct="0">
              <a:lnSpc>
                <a:spcPct val="150000"/>
              </a:lnSpc>
              <a:spcAft>
                <a:spcPts val="0"/>
              </a:spcAft>
            </a:pPr>
            <a:r>
              <a:rPr lang="ar-SA"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البرارى حشائش أكثر طولا وأكثر كثافة من حشائش الأستبس ويرتبط هذا بأختلاف كمية الأمطار فحيث تكون الأمطار وفيرة تنمو البرارى وحيث تكون أقل ينمو الأستبس.</a:t>
            </a:r>
            <a:endParaRPr lang="en-US" sz="24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endParaRPr>
          </a:p>
        </p:txBody>
      </p:sp>
      <p:sp>
        <p:nvSpPr>
          <p:cNvPr id="8" name="Slide Number Placeholder 7"/>
          <p:cNvSpPr>
            <a:spLocks noGrp="1"/>
          </p:cNvSpPr>
          <p:nvPr>
            <p:ph type="sldNum" sz="quarter" idx="12"/>
          </p:nvPr>
        </p:nvSpPr>
        <p:spPr/>
        <p:txBody>
          <a:bodyPr/>
          <a:lstStyle/>
          <a:p>
            <a:fld id="{47C3B155-3F17-477D-A8D2-467C9B657E7F}" type="slidenum">
              <a:rPr lang="ar-EG" smtClean="0"/>
              <a:t>3</a:t>
            </a:fld>
            <a:endParaRPr lang="ar-EG"/>
          </a:p>
        </p:txBody>
      </p:sp>
      <p:sp>
        <p:nvSpPr>
          <p:cNvPr id="11" name="Rectangle 10"/>
          <p:cNvSpPr/>
          <p:nvPr/>
        </p:nvSpPr>
        <p:spPr>
          <a:xfrm>
            <a:off x="836105" y="2175551"/>
            <a:ext cx="10557026" cy="2862322"/>
          </a:xfrm>
          <a:prstGeom prst="rect">
            <a:avLst/>
          </a:prstGeom>
        </p:spPr>
        <p:txBody>
          <a:bodyPr wrap="square">
            <a:spAutoFit/>
          </a:bodyPr>
          <a:lstStyle/>
          <a:p>
            <a:pPr algn="just" rtl="1" fontAlgn="base" hangingPunct="0">
              <a:lnSpc>
                <a:spcPct val="150000"/>
              </a:lnSpc>
              <a:spcAft>
                <a:spcPts val="0"/>
              </a:spcAft>
            </a:pPr>
            <a:r>
              <a:rPr lang="ar-SA" sz="2400" b="1" u="sng"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البراري أراضي حشائش طبيعية في مناخ رطب</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 وغالبًا ماتبدو في رقع من الغابات</a:t>
            </a: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a:t>
            </a:r>
            <a:endParaRPr lang="ar-EG"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endParaRPr>
          </a:p>
          <a:p>
            <a:pPr algn="just" rtl="1" fontAlgn="base" hangingPunct="0">
              <a:lnSpc>
                <a:spcPct val="150000"/>
              </a:lnSpc>
              <a:spcAft>
                <a:spcPts val="0"/>
              </a:spcAft>
            </a:pPr>
            <a:r>
              <a:rPr lang="ar-SA" sz="2400" b="1" dirty="0" smtClean="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تقع </a:t>
            </a:r>
            <a:r>
              <a:rPr lang="ar-SA" sz="2400" b="1"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cs typeface="Simplified Arabic" panose="02020603050405020304" pitchFamily="18" charset="-78"/>
              </a:rPr>
              <a:t>غابات البراري الكبيرة في الوسط الغربي الأمريكي، وفي منطقة البامبا في شرق الأرجنتين، وفي أجزاء من المجر وشمال شرقي الصين. </a:t>
            </a:r>
          </a:p>
          <a:p>
            <a:pPr algn="just" rtl="1" fontAlgn="base" hangingPunct="0">
              <a:lnSpc>
                <a:spcPct val="150000"/>
              </a:lnSpc>
              <a:spcAft>
                <a:spcPts val="0"/>
              </a:spcAft>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تحتوي مناطق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السافانا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الاستوائية على فصل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جاف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في الشتاء وفصل مطير في الصيف، وهي تشمل منطقة اللانوس في فنزويلا، ومنطقة الكامبوس في جنوبي البرازيل،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والسودان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في إفريقيا.</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p:txBody>
      </p:sp>
      <p:sp>
        <p:nvSpPr>
          <p:cNvPr id="12" name="Rectangle 11"/>
          <p:cNvSpPr/>
          <p:nvPr/>
        </p:nvSpPr>
        <p:spPr>
          <a:xfrm>
            <a:off x="836105" y="1021389"/>
            <a:ext cx="10626092" cy="1154162"/>
          </a:xfrm>
          <a:prstGeom prst="rect">
            <a:avLst/>
          </a:prstGeom>
        </p:spPr>
        <p:txBody>
          <a:bodyPr wrap="square">
            <a:spAutoFit/>
          </a:bodyPr>
          <a:lstStyle/>
          <a:p>
            <a:pPr algn="just" rtl="1">
              <a:lnSpc>
                <a:spcPct val="150000"/>
              </a:lnSpc>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حشائش الاستبس يمكن أن توجد فى المناطق المدارية</a:t>
            </a:r>
            <a:r>
              <a:rPr lang="ar-EG"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 حيث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يوجد نطاق من الأستبس حول المناطق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الصحراوية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a typeface="Times New Roman" panose="02020603050405020304" pitchFamily="18" charset="0"/>
                <a:cs typeface="Simplified Arabic" panose="02020603050405020304" pitchFamily="18" charset="-78"/>
              </a:rPr>
              <a:t>وهو يعتبر منطقة انتقال بين الصحراء والأقاليم المجاورة.</a:t>
            </a:r>
            <a:endParaRPr lang="ar-EG" sz="2400" dirty="0"/>
          </a:p>
        </p:txBody>
      </p:sp>
    </p:spTree>
    <p:extLst>
      <p:ext uri="{BB962C8B-B14F-4D97-AF65-F5344CB8AC3E}">
        <p14:creationId xmlns:p14="http://schemas.microsoft.com/office/powerpoint/2010/main" val="3180023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055236B-37BD-4842-A8D1-97E166ED34A2}"/>
              </a:ext>
            </a:extLst>
          </p:cNvPr>
          <p:cNvSpPr/>
          <p:nvPr/>
        </p:nvSpPr>
        <p:spPr>
          <a:xfrm>
            <a:off x="618185" y="1630894"/>
            <a:ext cx="10547797" cy="3970318"/>
          </a:xfrm>
          <a:prstGeom prst="rect">
            <a:avLst/>
          </a:prstGeom>
        </p:spPr>
        <p:txBody>
          <a:bodyPr wrap="square">
            <a:spAutoFit/>
          </a:bodyPr>
          <a:lstStyle/>
          <a:p>
            <a:pPr marL="457200" indent="-457200" algn="just" rtl="1" fontAlgn="base" hangingPunct="0">
              <a:lnSpc>
                <a:spcPct val="150000"/>
              </a:lnSpc>
              <a:buFont typeface="Wingdings" pitchFamily="2" charset="2"/>
              <a:buChar char="v"/>
            </a:pP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فى أفريقيا تتمثل هذه الحشائش فى هضبة الفلد فى جنوب افريقيا. </a:t>
            </a:r>
            <a:endParaRPr lang="en-US" sz="28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lnSpc>
                <a:spcPct val="150000"/>
              </a:lnSpc>
              <a:buFont typeface="Wingdings" pitchFamily="2" charset="2"/>
              <a:buChar char="v"/>
            </a:pPr>
            <a:r>
              <a:rPr lang="ar-SA" sz="28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فى </a:t>
            </a:r>
            <a:r>
              <a:rPr lang="ar-SA"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أوراسيا </a:t>
            </a:r>
            <a:r>
              <a:rPr lang="ar-SA" sz="28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تتمثل </a:t>
            </a:r>
            <a:r>
              <a:rPr lang="ar-SA"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فى شريط طويل يمتد من رومانيا غربا مارا بشمال البحر الأسود فى أوكرانيا ثم ممتد جنوب التايجا فى آسيا حتى منغوليا فى شرق آسيا. وبهذا يلاحظ أن هذا النطاق يمتد بين التاييجا فى الشمال والصحراء فى الجنوب.</a:t>
            </a:r>
            <a:endParaRPr lang="en-US"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lnSpc>
                <a:spcPct val="150000"/>
              </a:lnSpc>
              <a:buFont typeface="Wingdings" pitchFamily="2" charset="2"/>
              <a:buChar char="v"/>
            </a:pP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a:t>
            </a:r>
            <a:r>
              <a:rPr lang="ar-SA" sz="28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a:t>
            </a: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فى آستراليا فيتمثل فى حوض نهر ميرى ودارلنج وهنا يلاحظ أنه يقع بين الغابات فى الشرق والصحراء وسط وغرب استراليا فى </a:t>
            </a:r>
            <a:r>
              <a:rPr lang="ar-SA" sz="28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الغرب</a:t>
            </a:r>
            <a:endParaRPr lang="ar-EG"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p:txBody>
      </p:sp>
      <p:sp>
        <p:nvSpPr>
          <p:cNvPr id="6" name="Slide Number Placeholder 5"/>
          <p:cNvSpPr>
            <a:spLocks noGrp="1"/>
          </p:cNvSpPr>
          <p:nvPr>
            <p:ph type="sldNum" sz="quarter" idx="12"/>
          </p:nvPr>
        </p:nvSpPr>
        <p:spPr/>
        <p:txBody>
          <a:bodyPr/>
          <a:lstStyle/>
          <a:p>
            <a:fld id="{47C3B155-3F17-477D-A8D2-467C9B657E7F}" type="slidenum">
              <a:rPr lang="ar-EG" smtClean="0"/>
              <a:t>4</a:t>
            </a:fld>
            <a:endParaRPr lang="ar-EG"/>
          </a:p>
        </p:txBody>
      </p:sp>
      <p:sp>
        <p:nvSpPr>
          <p:cNvPr id="9" name="Rectangle 8"/>
          <p:cNvSpPr/>
          <p:nvPr/>
        </p:nvSpPr>
        <p:spPr>
          <a:xfrm>
            <a:off x="4283310" y="547795"/>
            <a:ext cx="3217547" cy="1107996"/>
          </a:xfrm>
          <a:prstGeom prst="rect">
            <a:avLst/>
          </a:prstGeom>
        </p:spPr>
        <p:txBody>
          <a:bodyPr wrap="none">
            <a:spAutoFit/>
          </a:bodyPr>
          <a:lstStyle/>
          <a:p>
            <a:pPr algn="ctr" rtl="1" fontAlgn="base" hangingPunct="0">
              <a:lnSpc>
                <a:spcPct val="150000"/>
              </a:lnSpc>
              <a:spcAft>
                <a:spcPts val="0"/>
              </a:spcAft>
            </a:pPr>
            <a:r>
              <a:rPr lang="ar-SA" sz="4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البرارى والأستبس</a:t>
            </a:r>
            <a:endParaRPr lang="en-US" sz="4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p:txBody>
      </p:sp>
    </p:spTree>
    <p:extLst>
      <p:ext uri="{BB962C8B-B14F-4D97-AF65-F5344CB8AC3E}">
        <p14:creationId xmlns:p14="http://schemas.microsoft.com/office/powerpoint/2010/main" val="2818840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C2FC407-F3DC-4686-9B14-38E53F11CD1F}"/>
              </a:ext>
            </a:extLst>
          </p:cNvPr>
          <p:cNvSpPr/>
          <p:nvPr/>
        </p:nvSpPr>
        <p:spPr>
          <a:xfrm>
            <a:off x="721218" y="764420"/>
            <a:ext cx="11307650" cy="5632311"/>
          </a:xfrm>
          <a:prstGeom prst="rect">
            <a:avLst/>
          </a:prstGeom>
        </p:spPr>
        <p:txBody>
          <a:bodyPr wrap="square">
            <a:spAutoFit/>
          </a:bodyPr>
          <a:lstStyle/>
          <a:p>
            <a:pPr algn="just" rtl="1" fontAlgn="base" hangingPunct="0"/>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الخصائص </a:t>
            </a:r>
            <a:r>
              <a:rPr lang="ar-SA" sz="24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المناخية</a:t>
            </a:r>
            <a:r>
              <a:rPr lang="ar-EG" sz="24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لإقليم الأستبس</a:t>
            </a:r>
            <a:r>
              <a:rPr lang="ar-SA" sz="24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a:t>
            </a:r>
            <a:endParaRPr lang="en-US"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Wingdings" pitchFamily="2" charset="2"/>
              <a:buChar char="v"/>
            </a:pPr>
            <a:r>
              <a:rPr lang="ar-SA" sz="2400" dirty="0">
                <a:latin typeface="Calibri" panose="020F0502020204030204" pitchFamily="34" charset="0"/>
                <a:ea typeface="Times New Roman" panose="02020603050405020304" pitchFamily="18" charset="0"/>
                <a:cs typeface="Simplified Arabic" panose="02020603050405020304" pitchFamily="18" charset="-78"/>
              </a:rPr>
              <a:t>	</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يرتبط توزيع هذه الحشائش بأقليم مناخ العروض الوسطى الجاف وشبه </a:t>
            </a:r>
            <a:r>
              <a:rPr lang="ar-SA"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جاف</a:t>
            </a:r>
            <a:endParaRPr lang="en-US"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Wingdings" pitchFamily="2" charset="2"/>
              <a:buChar char="v"/>
            </a:pPr>
            <a:r>
              <a:rPr lang="ar-SA"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أهم الخصائص المناخية التى تميز هذا الأقليم </a:t>
            </a: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أنخفاض درجات الحرارة فى شهور الشتاء الى ما دون درجات التجمد</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أما فى خلال الصيف ترتفع الحرارة ارتفاعا كبيرا ملحوظا الى أكثر من 70</a:t>
            </a:r>
            <a:r>
              <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sym typeface="Symbol" panose="05050102010706020507" pitchFamily="18" charset="2"/>
              </a:rPr>
              <a:t></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ف فى شهر يولية</a:t>
            </a:r>
            <a:r>
              <a:rPr lang="ar-SA"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a:t>
            </a:r>
            <a:endParaRPr lang="ar-EG"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Wingdings" pitchFamily="2" charset="2"/>
              <a:buChar char="v"/>
            </a:pP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وبهذا يمتاز هذا الاقليم </a:t>
            </a: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بمدى حرارى كبير جدا </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ويزداد هذا المدى فى المناطق الداخلية ويقل كلما أتجهنا نحو خارج الأقليم.</a:t>
            </a:r>
            <a:endPar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Wingdings" pitchFamily="2" charset="2"/>
              <a:buChar char="v"/>
            </a:pP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كمية التساقط لاتتجاوز 10 بوصة فى السنة، وتزيد عند ذلك قليلا فى المناطق شبة الجافة، إلا أنه بمقارنة هذه الكمية بمثيلاتها فى الأقليم المدارى الجاف ( السفانا) فأننا نجد أن </a:t>
            </a: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فاعليتها أكبر بكثير من مجرد الرقم الذى تدل عليه، وذلك بسبب أنخفاض درجة الحرارة </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وبالتالى قلة التبخر. ومن ثم فإن هذه الكمية تسمح بنمو حشائش الأستبس على حين أنها فى الاقليم المدارى الجاف لا تؤدى الا لنمو شجيرات صحراوية.	</a:t>
            </a:r>
            <a:endPar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Wingdings" pitchFamily="2" charset="2"/>
              <a:buChar char="v"/>
            </a:pP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ويتركز معظم </a:t>
            </a: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الأمطار الساقطة فى فصل الصيف </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لوجود منطقة من الضغط المنخفض كما أن الاقليم يتعرض لعواصف ثلجية.</a:t>
            </a:r>
            <a:endPar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Wingdings" pitchFamily="2" charset="2"/>
              <a:buChar char="v"/>
            </a:pP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كذلك يتميز هذا الاقليم بهبوب بعض الرياح المحلية التى تؤدى أحيانا الى تحسن نسبى  فى الأحوال المناخية.</a:t>
            </a:r>
            <a:endPar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Wingdings" pitchFamily="2" charset="2"/>
              <a:buChar char="v"/>
            </a:pPr>
            <a:endPar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p:txBody>
      </p:sp>
      <p:sp>
        <p:nvSpPr>
          <p:cNvPr id="7" name="Slide Number Placeholder 6"/>
          <p:cNvSpPr>
            <a:spLocks noGrp="1"/>
          </p:cNvSpPr>
          <p:nvPr>
            <p:ph type="sldNum" sz="quarter" idx="12"/>
          </p:nvPr>
        </p:nvSpPr>
        <p:spPr/>
        <p:txBody>
          <a:bodyPr/>
          <a:lstStyle/>
          <a:p>
            <a:fld id="{47C3B155-3F17-477D-A8D2-467C9B657E7F}" type="slidenum">
              <a:rPr lang="ar-EG" smtClean="0"/>
              <a:t>5</a:t>
            </a:fld>
            <a:endParaRPr lang="ar-EG"/>
          </a:p>
        </p:txBody>
      </p:sp>
    </p:spTree>
    <p:extLst>
      <p:ext uri="{BB962C8B-B14F-4D97-AF65-F5344CB8AC3E}">
        <p14:creationId xmlns:p14="http://schemas.microsoft.com/office/powerpoint/2010/main" val="1383776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C9BEDA3-56D2-4EBE-8128-383F5F2359E5}"/>
              </a:ext>
            </a:extLst>
          </p:cNvPr>
          <p:cNvSpPr/>
          <p:nvPr/>
        </p:nvSpPr>
        <p:spPr>
          <a:xfrm>
            <a:off x="426884" y="1307688"/>
            <a:ext cx="11158330" cy="48936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rtl="1" fontAlgn="base" hangingPunct="0">
              <a:spcAft>
                <a:spcPts val="0"/>
              </a:spcAft>
              <a:buFont typeface="Wingdings" pitchFamily="2" charset="2"/>
              <a:buChar char="v"/>
            </a:pPr>
            <a:r>
              <a:rPr lang="ar-SA"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يتمثل الفرق الرئيسى بين البرارى والأستبس فى أن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البرارى</a:t>
            </a:r>
            <a:r>
              <a:rPr lang="en-US"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a:t>
            </a:r>
            <a:r>
              <a:rPr lang="ar-SA" sz="24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أكثر </a:t>
            </a: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طولا وأكثر كثافة من الأستبس. </a:t>
            </a:r>
            <a:r>
              <a:rPr lang="ar-SA" sz="24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وبذلك </a:t>
            </a: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فإن البرارى توجد فى المناطق الأكثر مطرا والأستبس توجد فى المناطق الأقل مطرا من نفس العروض.</a:t>
            </a:r>
            <a:endParaRPr lang="en-US"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Wingdings" pitchFamily="2" charset="2"/>
              <a:buChar char="v"/>
            </a:pP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a:t>
            </a:r>
            <a:r>
              <a:rPr lang="ar-SA"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يتراوح </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طول البرارى بين 8 الى 10 اقدام على حين يتراوح طول الأستبس ما بين 3 الى 5 أقدام.</a:t>
            </a:r>
            <a:endPar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Wingdings" pitchFamily="2" charset="2"/>
              <a:buChar char="v"/>
            </a:pP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نظرا لأن كل من البرارى والأستبس يتمثل فى اقاليم مناخية يظهر فيها فصل جفاف طويل محدد وبالتالى فإن هذه الحشائش </a:t>
            </a: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تنمو وتزدهر فى فصل المطر وهو فصل الصيف وتجف فى فصل الجفاف وهو فصل الشتاء </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وهى فى هذا تشبة السفانا فى أن لها دورة نباتية</a:t>
            </a:r>
            <a:r>
              <a:rPr lang="ar-SA"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a:t>
            </a:r>
            <a:endParaRPr lang="ar-EG" sz="24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Wingdings" pitchFamily="2" charset="2"/>
              <a:buChar char="v"/>
            </a:pP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التدرج النباتى </a:t>
            </a:r>
            <a:r>
              <a:rPr lang="ar-SA" sz="24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يرتبط ارتباطا تاما بالتدرج فى كمية المطر الساقط </a:t>
            </a: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فلو درسنا قطاعا فى وسط الولايات المتحدة فى العروض دون المدارية أو شبة المدارية يلاحظ وجود الغابات فى الشرق حيث الأمطار وفيرة يليها نحو الداخل البرارى ثم الأستبس ثم الصحراء.</a:t>
            </a:r>
            <a:endPar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spcAft>
                <a:spcPts val="0"/>
              </a:spcAft>
              <a:buFont typeface="Wingdings" pitchFamily="2" charset="2"/>
              <a:buChar char="v"/>
            </a:pPr>
            <a:r>
              <a:rPr lang="ar-SA"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نفس هذا الترتيب يوجد  فى آسيا مع ملاحظة أن النطاقات النباتية تمتد من الشرق إلى الغرب وتتدرج من الشمال الى الجنوب.</a:t>
            </a:r>
            <a:endParaRPr lang="en-US" sz="24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fontAlgn="base" hangingPunct="0">
              <a:buFont typeface="Wingdings" pitchFamily="2" charset="2"/>
              <a:buChar char="v"/>
            </a:pPr>
            <a:r>
              <a:rPr lang="ar-SA"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هذا يدل على أن البرارى والأستبس تقع بين الغابات من ناحية والصحراء من ناحية اخرى</a:t>
            </a:r>
            <a:r>
              <a:rPr lang="en-US"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a:t>
            </a:r>
            <a:endParaRPr lang="ar-EG"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algn="just" rtl="1" fontAlgn="base" hangingPunct="0">
              <a:spcAft>
                <a:spcPts val="0"/>
              </a:spcAft>
            </a:pPr>
            <a:endParaRPr lang="ar-EG" sz="24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p:txBody>
      </p:sp>
      <p:sp>
        <p:nvSpPr>
          <p:cNvPr id="5" name="Rectangle 4"/>
          <p:cNvSpPr/>
          <p:nvPr/>
        </p:nvSpPr>
        <p:spPr>
          <a:xfrm>
            <a:off x="3679933" y="178740"/>
            <a:ext cx="4652236" cy="769441"/>
          </a:xfrm>
          <a:prstGeom prst="rect">
            <a:avLst/>
          </a:prstGeom>
        </p:spPr>
        <p:txBody>
          <a:bodyPr wrap="none">
            <a:spAutoFit/>
          </a:bodyPr>
          <a:lstStyle/>
          <a:p>
            <a:pPr algn="just" rtl="1" fontAlgn="base" hangingPunct="0">
              <a:lnSpc>
                <a:spcPct val="150000"/>
              </a:lnSpc>
              <a:spcAft>
                <a:spcPts val="0"/>
              </a:spcAft>
            </a:pPr>
            <a:r>
              <a:rPr lang="ar-SA" sz="32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itchFamily="34" charset="0"/>
                <a:cs typeface="Simplified Arabic"/>
              </a:rPr>
              <a:t>الخصائص </a:t>
            </a:r>
            <a:r>
              <a:rPr lang="ar-SA" sz="32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itchFamily="34" charset="0"/>
                <a:cs typeface="Simplified Arabic"/>
              </a:rPr>
              <a:t>النباتية</a:t>
            </a:r>
            <a:r>
              <a:rPr lang="ar-EG" sz="3200" b="1"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itchFamily="34" charset="0"/>
                <a:cs typeface="Simplified Arabic"/>
              </a:rPr>
              <a:t> لإقليم الأستبس</a:t>
            </a:r>
            <a:endParaRPr lang="en-US" sz="3200" b="1"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latin typeface="Arial Black" pitchFamily="34" charset="0"/>
              <a:cs typeface="Simplified Arabic"/>
            </a:endParaRPr>
          </a:p>
        </p:txBody>
      </p:sp>
      <p:sp>
        <p:nvSpPr>
          <p:cNvPr id="7" name="Slide Number Placeholder 6"/>
          <p:cNvSpPr>
            <a:spLocks noGrp="1"/>
          </p:cNvSpPr>
          <p:nvPr>
            <p:ph type="sldNum" sz="quarter" idx="12"/>
          </p:nvPr>
        </p:nvSpPr>
        <p:spPr/>
        <p:txBody>
          <a:bodyPr/>
          <a:lstStyle/>
          <a:p>
            <a:fld id="{47C3B155-3F17-477D-A8D2-467C9B657E7F}" type="slidenum">
              <a:rPr lang="ar-EG" smtClean="0"/>
              <a:t>6</a:t>
            </a:fld>
            <a:endParaRPr lang="ar-EG"/>
          </a:p>
        </p:txBody>
      </p:sp>
    </p:spTree>
    <p:extLst>
      <p:ext uri="{BB962C8B-B14F-4D97-AF65-F5344CB8AC3E}">
        <p14:creationId xmlns:p14="http://schemas.microsoft.com/office/powerpoint/2010/main" val="4253888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DD4EAEE9-B888-4180-8C32-94BCA8EC10B0}"/>
              </a:ext>
            </a:extLst>
          </p:cNvPr>
          <p:cNvSpPr/>
          <p:nvPr/>
        </p:nvSpPr>
        <p:spPr>
          <a:xfrm>
            <a:off x="991672" y="1302096"/>
            <a:ext cx="10251583" cy="461664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lgn="r" rtl="1" fontAlgn="base" hangingPunct="0">
              <a:lnSpc>
                <a:spcPct val="150000"/>
              </a:lnSpc>
              <a:spcAft>
                <a:spcPts val="0"/>
              </a:spcAft>
              <a:buFont typeface="Arial" pitchFamily="34" charset="0"/>
              <a:buChar char="•"/>
            </a:pPr>
            <a:r>
              <a:rPr lang="ar-SA" dirty="0">
                <a:latin typeface="Calibri" panose="020F0502020204030204" pitchFamily="34" charset="0"/>
                <a:ea typeface="Times New Roman" panose="02020603050405020304" pitchFamily="18" charset="0"/>
                <a:cs typeface="Simplified Arabic" panose="02020603050405020304" pitchFamily="18" charset="-78"/>
              </a:rPr>
              <a:t>	</a:t>
            </a:r>
            <a:r>
              <a:rPr lang="ar-SA" sz="2800" b="1" u="sng"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يعيش فى هذا الاقليم الحيوانات البرية الآكلة العشب التى </a:t>
            </a:r>
            <a:r>
              <a:rPr lang="ar-SA" sz="2800" b="1" u="sng"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أهمها</a:t>
            </a:r>
            <a:r>
              <a:rPr lang="en-US" sz="2800" b="1" u="sng"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a:t>
            </a:r>
            <a:r>
              <a:rPr lang="ar-SA" sz="2800" b="1" u="sng"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a:t>
            </a:r>
            <a:r>
              <a:rPr lang="ar-SA"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الزراف والنعام فى جنوب أفريقيا فى هضبة </a:t>
            </a:r>
            <a:r>
              <a:rPr lang="ar-SA" sz="28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الفلد</a:t>
            </a:r>
            <a:endParaRPr lang="en-US" sz="28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r" rtl="1" fontAlgn="base" hangingPunct="0">
              <a:lnSpc>
                <a:spcPct val="150000"/>
              </a:lnSpc>
              <a:spcAft>
                <a:spcPts val="0"/>
              </a:spcAft>
              <a:buFont typeface="Arial" pitchFamily="34" charset="0"/>
              <a:buChar char="•"/>
            </a:pPr>
            <a:r>
              <a:rPr lang="ar-SA" sz="28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البيثون </a:t>
            </a: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وهو نوع من الثيران الوحشية فى برارى وأستبس أمريكا الشمالية.</a:t>
            </a:r>
            <a:endParaRPr lang="en-US"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r" rtl="1" fontAlgn="base" hangingPunct="0">
              <a:lnSpc>
                <a:spcPct val="150000"/>
              </a:lnSpc>
              <a:spcAft>
                <a:spcPts val="0"/>
              </a:spcAft>
              <a:buFont typeface="Arial" pitchFamily="34" charset="0"/>
              <a:buChar char="•"/>
            </a:pPr>
            <a:r>
              <a:rPr lang="ar-SA" sz="28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 </a:t>
            </a:r>
            <a:r>
              <a:rPr lang="ar-SA"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حيوان الكانجروا فى أستبس </a:t>
            </a:r>
            <a:r>
              <a:rPr lang="ar-SA" sz="28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استراليا</a:t>
            </a:r>
            <a:r>
              <a:rPr lang="ar-EG" sz="28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a:t>
            </a:r>
            <a:endParaRPr lang="en-US" sz="28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a:p>
            <a:pPr marL="457200" indent="-457200" algn="r" rtl="1" fontAlgn="base" hangingPunct="0">
              <a:lnSpc>
                <a:spcPct val="150000"/>
              </a:lnSpc>
              <a:spcAft>
                <a:spcPts val="0"/>
              </a:spcAft>
              <a:buFont typeface="Arial" pitchFamily="34" charset="0"/>
              <a:buChar char="•"/>
            </a:pPr>
            <a:r>
              <a:rPr lang="ar-SA" sz="28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التاربان </a:t>
            </a:r>
            <a:r>
              <a:rPr lang="en-US"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Tarp an</a:t>
            </a: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وهو نوع من الحصان البرى فى أسيا وخاصة منغوليا.</a:t>
            </a:r>
            <a:endParaRPr lang="en-US"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a:p>
            <a:pPr marL="457200" indent="-457200" algn="just" rtl="1">
              <a:lnSpc>
                <a:spcPct val="150000"/>
              </a:lnSpc>
              <a:buFont typeface="Arial" pitchFamily="34" charset="0"/>
              <a:buChar char="•"/>
            </a:pPr>
            <a:r>
              <a:rPr lang="ar-SA" sz="28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ومما </a:t>
            </a:r>
            <a:r>
              <a:rPr lang="ar-SA" sz="28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هو جدير بالذكر أن هذه الحيوانات قد قلت كثيرا جدا عن </a:t>
            </a:r>
            <a:r>
              <a:rPr lang="ar-SA" sz="2800" b="1"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ذ</a:t>
            </a:r>
            <a:r>
              <a:rPr lang="ar-SA" sz="28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ى قبل وذلك نظرا للاستغلال الزراعى والرعوى</a:t>
            </a:r>
            <a:endParaRPr lang="ar-EG" sz="28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endParaRPr>
          </a:p>
        </p:txBody>
      </p:sp>
      <p:sp>
        <p:nvSpPr>
          <p:cNvPr id="6" name="Rectangle 5"/>
          <p:cNvSpPr/>
          <p:nvPr/>
        </p:nvSpPr>
        <p:spPr>
          <a:xfrm>
            <a:off x="3321822" y="319542"/>
            <a:ext cx="5319085" cy="769441"/>
          </a:xfrm>
          <a:prstGeom prst="rect">
            <a:avLst/>
          </a:prstGeom>
        </p:spPr>
        <p:txBody>
          <a:bodyPr wrap="none">
            <a:spAutoFit/>
          </a:bodyPr>
          <a:lstStyle/>
          <a:p>
            <a:pPr lvl="3" algn="ctr" rtl="1" fontAlgn="base" hangingPunct="0">
              <a:lnSpc>
                <a:spcPct val="150000"/>
              </a:lnSpc>
            </a:pPr>
            <a:r>
              <a:rPr lang="ar-SA" sz="32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Calibri" panose="020F0502020204030204" pitchFamily="34" charset="0"/>
                <a:ea typeface="Times New Roman" panose="02020603050405020304" pitchFamily="18" charset="0"/>
                <a:cs typeface="Simplified Arabic" panose="02020603050405020304" pitchFamily="18" charset="-78"/>
              </a:rPr>
              <a:t>الحياة </a:t>
            </a:r>
            <a:r>
              <a:rPr lang="ar-SA" sz="32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Calibri" panose="020F0502020204030204" pitchFamily="34" charset="0"/>
                <a:ea typeface="Times New Roman" panose="02020603050405020304" pitchFamily="18" charset="0"/>
                <a:cs typeface="Simplified Arabic" panose="02020603050405020304" pitchFamily="18" charset="-78"/>
              </a:rPr>
              <a:t>الحيوانية</a:t>
            </a:r>
            <a:r>
              <a:rPr lang="ar-EG" sz="32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Calibri" panose="020F0502020204030204" pitchFamily="34" charset="0"/>
                <a:ea typeface="Times New Roman" panose="02020603050405020304" pitchFamily="18" charset="0"/>
                <a:cs typeface="Simplified Arabic" panose="02020603050405020304" pitchFamily="18" charset="-78"/>
              </a:rPr>
              <a:t> فى الأستبس</a:t>
            </a:r>
            <a:endParaRPr lang="en-US" sz="32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Calibri" panose="020F0502020204030204" pitchFamily="34" charset="0"/>
              <a:ea typeface="Calibri" panose="020F0502020204030204" pitchFamily="34" charset="0"/>
              <a:cs typeface="Simplified Arabic" panose="02020603050405020304" pitchFamily="18" charset="-78"/>
            </a:endParaRPr>
          </a:p>
        </p:txBody>
      </p:sp>
      <p:sp>
        <p:nvSpPr>
          <p:cNvPr id="8" name="Slide Number Placeholder 7"/>
          <p:cNvSpPr>
            <a:spLocks noGrp="1"/>
          </p:cNvSpPr>
          <p:nvPr>
            <p:ph type="sldNum" sz="quarter" idx="12"/>
          </p:nvPr>
        </p:nvSpPr>
        <p:spPr/>
        <p:txBody>
          <a:bodyPr/>
          <a:lstStyle/>
          <a:p>
            <a:fld id="{47C3B155-3F17-477D-A8D2-467C9B657E7F}" type="slidenum">
              <a:rPr lang="ar-EG" smtClean="0"/>
              <a:t>7</a:t>
            </a:fld>
            <a:endParaRPr lang="ar-EG"/>
          </a:p>
        </p:txBody>
      </p:sp>
    </p:spTree>
    <p:extLst>
      <p:ext uri="{BB962C8B-B14F-4D97-AF65-F5344CB8AC3E}">
        <p14:creationId xmlns:p14="http://schemas.microsoft.com/office/powerpoint/2010/main" val="3149726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49BB616-0327-472B-86AB-C183851132A3}"/>
              </a:ext>
            </a:extLst>
          </p:cNvPr>
          <p:cNvSpPr/>
          <p:nvPr/>
        </p:nvSpPr>
        <p:spPr>
          <a:xfrm>
            <a:off x="321973" y="757672"/>
            <a:ext cx="10740980" cy="5262979"/>
          </a:xfrm>
          <a:prstGeom prst="rect">
            <a:avLst/>
          </a:prstGeom>
        </p:spPr>
        <p:txBody>
          <a:bodyPr wrap="square">
            <a:spAutoFit/>
          </a:bodyPr>
          <a:lstStyle/>
          <a:p>
            <a:pPr algn="just" rtl="1" fontAlgn="base" hangingPunct="0">
              <a:lnSpc>
                <a:spcPct val="150000"/>
              </a:lnSpc>
              <a:spcAft>
                <a:spcPts val="0"/>
              </a:spcAft>
            </a:pPr>
            <a:r>
              <a:rPr lang="ar-SA" sz="2800" b="1" u="sng"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الاستخدام </a:t>
            </a:r>
            <a:r>
              <a:rPr lang="ar-SA" sz="2800" b="1" u="sng"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الاقتصادى</a:t>
            </a:r>
            <a:r>
              <a:rPr lang="ar-EG" sz="2800" b="1" u="sng"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 لإقليم الأستبس</a:t>
            </a:r>
            <a:r>
              <a:rPr lang="ar-SA" sz="2800" b="1" u="sng" dirty="0" smtClean="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a:t>
            </a:r>
            <a:endParaRPr lang="en-US" sz="2800" b="1" u="sng"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endParaRPr>
          </a:p>
          <a:p>
            <a:pPr marL="457200" indent="-457200" algn="r" rtl="1" fontAlgn="base" hangingPunct="0">
              <a:lnSpc>
                <a:spcPct val="150000"/>
              </a:lnSpc>
              <a:buFont typeface="Arial" pitchFamily="34" charset="0"/>
              <a:buChar char="•"/>
            </a:pPr>
            <a:r>
              <a:rPr lang="ar-SA" dirty="0">
                <a:latin typeface="Calibri" panose="020F0502020204030204" pitchFamily="34" charset="0"/>
                <a:ea typeface="Times New Roman" panose="02020603050405020304" pitchFamily="18" charset="0"/>
                <a:cs typeface="Simplified Arabic" panose="02020603050405020304" pitchFamily="18" charset="-78"/>
              </a:rPr>
              <a:t>	</a:t>
            </a: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تمثل مناطق حشائش البرارى والأستبس </a:t>
            </a:r>
            <a:r>
              <a:rPr lang="ar-SA" sz="28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أعظم مناطق الرعى والأنتاج الحيوانى </a:t>
            </a: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فى العالم سواء من حيث أنتاج اللحوم أو أنتاج الأصواف أو منتجات الألبان هذا بالاضافة الى أن كثيرا من هذه الأراضى قد </a:t>
            </a:r>
            <a:r>
              <a:rPr lang="ar-SA" sz="2800" b="1" u="sng"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تحول الى اراضى زراعية خصبة عظيمة الأنتاج </a:t>
            </a: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وخاصة أن </a:t>
            </a:r>
            <a:r>
              <a:rPr lang="ar-SA" sz="2800" b="1" u="sng"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تربة الأستبس هى تربة التشرنوزم السوداء العظيمة الخصوبة </a:t>
            </a:r>
            <a:r>
              <a:rPr lang="ar-EG" sz="2800" b="1" u="sng"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cs typeface="Simplified Arabic" panose="02020603050405020304" pitchFamily="18" charset="-78"/>
              </a:rPr>
              <a:t>.</a:t>
            </a:r>
          </a:p>
          <a:p>
            <a:pPr marL="457200" indent="-457200" algn="r" rtl="1" fontAlgn="base" hangingPunct="0">
              <a:lnSpc>
                <a:spcPct val="150000"/>
              </a:lnSpc>
              <a:buFont typeface="Arial" pitchFamily="34" charset="0"/>
              <a:buChar char="•"/>
            </a:pPr>
            <a:r>
              <a:rPr lang="ar-SA" sz="28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تعتبر </a:t>
            </a: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هذه المناطق من أعظم المناطق فى العالم فى الوقت الحاضر </a:t>
            </a:r>
            <a:r>
              <a:rPr lang="ar-SA" sz="2800" b="1" u="sng" dirty="0">
                <a:ln w="12700">
                  <a:solidFill>
                    <a:schemeClr val="tx2">
                      <a:lumMod val="75000"/>
                    </a:schemeClr>
                  </a:solidFill>
                  <a:prstDash val="solid"/>
                </a:ln>
                <a:solidFill>
                  <a:srgbClr val="33CC33"/>
                </a:solidFill>
                <a:effectLst>
                  <a:outerShdw dist="38100" dir="2640000" algn="bl" rotWithShape="0">
                    <a:schemeClr val="tx2">
                      <a:lumMod val="75000"/>
                    </a:schemeClr>
                  </a:outerShdw>
                </a:effectLst>
                <a:cs typeface="Simplified Arabic" panose="02020603050405020304" pitchFamily="18" charset="-78"/>
              </a:rPr>
              <a:t>لأنتاج الحبوب وخاصة القمح </a:t>
            </a: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حيث قد يساعد استواء سطحها على أستخدام الآلات على نطاق واسع وعلى تحويل مساحات كبيرة منها الى مناطق منتجة للمحاصيل التجارية.</a:t>
            </a:r>
            <a:endParaRPr lang="en-US"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p:txBody>
      </p:sp>
      <p:sp>
        <p:nvSpPr>
          <p:cNvPr id="5" name="Slide Number Placeholder 4"/>
          <p:cNvSpPr>
            <a:spLocks noGrp="1"/>
          </p:cNvSpPr>
          <p:nvPr>
            <p:ph type="sldNum" sz="quarter" idx="12"/>
          </p:nvPr>
        </p:nvSpPr>
        <p:spPr/>
        <p:txBody>
          <a:bodyPr/>
          <a:lstStyle/>
          <a:p>
            <a:fld id="{47C3B155-3F17-477D-A8D2-467C9B657E7F}" type="slidenum">
              <a:rPr lang="ar-EG" smtClean="0"/>
              <a:t>8</a:t>
            </a:fld>
            <a:endParaRPr lang="ar-EG"/>
          </a:p>
        </p:txBody>
      </p:sp>
    </p:spTree>
    <p:extLst>
      <p:ext uri="{BB962C8B-B14F-4D97-AF65-F5344CB8AC3E}">
        <p14:creationId xmlns:p14="http://schemas.microsoft.com/office/powerpoint/2010/main" val="244827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2424C807-D2F4-46F1-B0A6-F03703DC8598}"/>
              </a:ext>
            </a:extLst>
          </p:cNvPr>
          <p:cNvSpPr/>
          <p:nvPr/>
        </p:nvSpPr>
        <p:spPr>
          <a:xfrm>
            <a:off x="953038" y="1201196"/>
            <a:ext cx="9762184" cy="2677656"/>
          </a:xfrm>
          <a:prstGeom prst="rect">
            <a:avLst/>
          </a:prstGeom>
        </p:spPr>
        <p:txBody>
          <a:bodyPr wrap="square">
            <a:spAutoFit/>
          </a:bodyPr>
          <a:lstStyle/>
          <a:p>
            <a:pPr algn="just" rtl="1" fontAlgn="base" hangingPunct="0">
              <a:lnSpc>
                <a:spcPct val="150000"/>
              </a:lnSpc>
              <a:spcAft>
                <a:spcPts val="0"/>
              </a:spcAft>
            </a:pPr>
            <a:r>
              <a:rPr lang="ar-SA" dirty="0">
                <a:latin typeface="Calibri" panose="020F0502020204030204" pitchFamily="34" charset="0"/>
                <a:ea typeface="Times New Roman" panose="02020603050405020304" pitchFamily="18" charset="0"/>
                <a:cs typeface="Simplified Arabic" panose="02020603050405020304" pitchFamily="18" charset="-78"/>
              </a:rPr>
              <a:t>	</a:t>
            </a:r>
            <a:r>
              <a:rPr lang="ar-SA" sz="28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rPr>
              <a:t>يطلق أصطلاح التندرا على المناطق التى تنمو فيها طحالب وحشائش فقيرة خشنة قصيرة فى المناطق الباردة.</a:t>
            </a:r>
            <a:endParaRPr lang="en-US" sz="2800" b="1" dirty="0">
              <a:ln w="12700">
                <a:solidFill>
                  <a:schemeClr val="tx2">
                    <a:lumMod val="75000"/>
                  </a:schemeClr>
                </a:solidFill>
                <a:prstDash val="solid"/>
              </a:ln>
              <a:solidFill>
                <a:srgbClr val="FF0066"/>
              </a:solidFill>
              <a:effectLst>
                <a:outerShdw dist="38100" dir="2640000" algn="bl" rotWithShape="0">
                  <a:schemeClr val="tx2">
                    <a:lumMod val="75000"/>
                  </a:schemeClr>
                </a:outerShdw>
              </a:effectLst>
              <a:cs typeface="Simplified Arabic" panose="02020603050405020304" pitchFamily="18" charset="-78"/>
            </a:endParaRPr>
          </a:p>
          <a:p>
            <a:pPr algn="just" rtl="1" fontAlgn="base" hangingPunct="0">
              <a:lnSpc>
                <a:spcPct val="150000"/>
              </a:lnSpc>
              <a:spcAft>
                <a:spcPts val="0"/>
              </a:spcAft>
            </a:pP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	</a:t>
            </a:r>
            <a:r>
              <a:rPr lang="ar-SA" sz="2800" b="1" dirty="0" smtClean="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يتمثل </a:t>
            </a:r>
            <a:r>
              <a:rPr lang="ar-SA"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rPr>
              <a:t>أقليم التندرا فى نطاقين كبيرين يمتدان شمال نطاق التاييجا فى كل من أوراسيا وأمريكا الشمالية، كما يشمل الاقليم سواحل جرينلند وجزيرة ايسلند.</a:t>
            </a:r>
            <a:endParaRPr lang="en-US" sz="2800" b="1" dirty="0">
              <a:ln w="12700">
                <a:solidFill>
                  <a:schemeClr val="tx2">
                    <a:lumMod val="75000"/>
                  </a:schemeClr>
                </a:solidFill>
                <a:prstDash val="solid"/>
              </a:ln>
              <a:solidFill>
                <a:schemeClr val="tx1">
                  <a:lumMod val="95000"/>
                  <a:lumOff val="5000"/>
                </a:schemeClr>
              </a:solidFill>
              <a:effectLst>
                <a:outerShdw dist="38100" dir="2640000" algn="bl" rotWithShape="0">
                  <a:schemeClr val="tx2">
                    <a:lumMod val="75000"/>
                  </a:schemeClr>
                </a:outerShdw>
              </a:effectLst>
              <a:cs typeface="Simplified Arabic" panose="02020603050405020304" pitchFamily="18" charset="-78"/>
            </a:endParaRPr>
          </a:p>
        </p:txBody>
      </p:sp>
      <p:sp>
        <p:nvSpPr>
          <p:cNvPr id="4" name="Rectangle 3"/>
          <p:cNvSpPr/>
          <p:nvPr/>
        </p:nvSpPr>
        <p:spPr>
          <a:xfrm>
            <a:off x="4618682" y="312266"/>
            <a:ext cx="2938626" cy="923330"/>
          </a:xfrm>
          <a:prstGeom prst="rect">
            <a:avLst/>
          </a:prstGeom>
          <a:noFill/>
        </p:spPr>
        <p:txBody>
          <a:bodyPr wrap="none" lIns="91440" tIns="45720" rIns="91440" bIns="45720">
            <a:spAutoFit/>
          </a:bodyPr>
          <a:lstStyle/>
          <a:p>
            <a:pPr algn="ctr"/>
            <a:r>
              <a:rPr lang="ar-SA"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alibri" panose="020F0502020204030204" pitchFamily="34" charset="0"/>
                <a:ea typeface="Times New Roman" panose="02020603050405020304" pitchFamily="18" charset="0"/>
                <a:cs typeface="Andalus" panose="02020603050405020304" pitchFamily="18" charset="-78"/>
              </a:rPr>
              <a:t>التنــــــــــدرا</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Slide Number Placeholder 6"/>
          <p:cNvSpPr>
            <a:spLocks noGrp="1"/>
          </p:cNvSpPr>
          <p:nvPr>
            <p:ph type="sldNum" sz="quarter" idx="12"/>
          </p:nvPr>
        </p:nvSpPr>
        <p:spPr/>
        <p:txBody>
          <a:bodyPr/>
          <a:lstStyle/>
          <a:p>
            <a:fld id="{47C3B155-3F17-477D-A8D2-467C9B657E7F}" type="slidenum">
              <a:rPr lang="ar-EG" smtClean="0"/>
              <a:t>9</a:t>
            </a:fld>
            <a:endParaRPr lang="ar-EG"/>
          </a:p>
        </p:txBody>
      </p:sp>
    </p:spTree>
    <p:extLst>
      <p:ext uri="{BB962C8B-B14F-4D97-AF65-F5344CB8AC3E}">
        <p14:creationId xmlns:p14="http://schemas.microsoft.com/office/powerpoint/2010/main" val="1314280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TotalTime>
  <Words>389</Words>
  <Application>Microsoft Office PowerPoint</Application>
  <PresentationFormat>Custom</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prof_azzashade18490@hotmail.com</dc:creator>
  <cp:lastModifiedBy>Dr.Azza</cp:lastModifiedBy>
  <cp:revision>164</cp:revision>
  <dcterms:created xsi:type="dcterms:W3CDTF">2019-04-09T17:17:47Z</dcterms:created>
  <dcterms:modified xsi:type="dcterms:W3CDTF">2020-04-01T05:18:47Z</dcterms:modified>
</cp:coreProperties>
</file>